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Заголовок 27"/>
          <p:cNvSpPr>
            <a:spLocks noGrp="1"/>
          </p:cNvSpPr>
          <p:nvPr>
            <p:ph type="ctrTitle"/>
          </p:nvPr>
        </p:nvSpPr>
        <p:spPr bwMode="auto">
          <a:xfrm>
            <a:off x="457200" y="1433732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6" name="Прямая соединительная линия 7"/>
          <p:cNvCxnSpPr>
            <a:cxnSpLocks/>
          </p:cNvCxnSpPr>
          <p:nvPr/>
        </p:nvCxnSpPr>
        <p:spPr bwMode="auto">
          <a:xfrm>
            <a:off x="1463626" y="3550126"/>
            <a:ext cx="2971800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2"/>
          <p:cNvCxnSpPr>
            <a:cxnSpLocks/>
          </p:cNvCxnSpPr>
          <p:nvPr/>
        </p:nvCxnSpPr>
        <p:spPr bwMode="auto">
          <a:xfrm>
            <a:off x="4708574" y="3550126"/>
            <a:ext cx="2971800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13"/>
          <p:cNvSpPr/>
          <p:nvPr/>
        </p:nvSpPr>
        <p:spPr bwMode="auto"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Дата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5F0BAF-E25B-45C4-87F4-AE594DD98374}" type="datetimeFigureOut">
              <a:rPr lang="ru-RU"/>
              <a:t>19.08.2021</a:t>
            </a:fld>
            <a:endParaRPr lang="ru-RU"/>
          </a:p>
        </p:txBody>
      </p:sp>
      <p:sp>
        <p:nvSpPr>
          <p:cNvPr id="10" name="Номер слайда 1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7F66455A-0D98-4B38-B606-F3EE980721A7}" type="slidenum">
              <a:rPr lang="ru-RU"/>
              <a:t>‹#›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5F0BAF-E25B-45C4-87F4-AE594DD98374}" type="datetimeFigureOut">
              <a:rPr lang="ru-RU"/>
              <a:t>19.08.2021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66455A-0D98-4B38-B606-F3EE980721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5F0BAF-E25B-45C4-87F4-AE594DD98374}" type="datetimeFigureOut">
              <a:rPr lang="ru-RU"/>
              <a:t>19.08.2021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66455A-0D98-4B38-B606-F3EE980721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8"/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8229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8B5F0BAF-E25B-45C4-87F4-AE594DD98374}" type="datetimeFigureOut">
              <a:rPr lang="ru-RU"/>
              <a:t>19.08.2021</a:t>
            </a:fld>
            <a:endParaRPr lang="ru-RU"/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F66455A-0D98-4B38-B606-F3EE980721A7}" type="slidenum">
              <a:rPr lang="ru-RU"/>
              <a:t>‹#›</a:t>
            </a:fld>
            <a:endParaRPr lang="ru-RU"/>
          </a:p>
        </p:txBody>
      </p:sp>
      <p:sp>
        <p:nvSpPr>
          <p:cNvPr id="7" name="Нижний колонтитул 1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Заголовок 16"/>
          <p:cNvSpPr>
            <a:spLocks noGrp="1"/>
          </p:cNvSpPr>
          <p:nvPr>
            <p:ph type="title"/>
          </p:nvPr>
        </p:nvSpPr>
        <p:spPr bwMode="auto"/>
        <p:txBody>
          <a:bodyPr rtlCol="0"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5F0BAF-E25B-45C4-87F4-AE594DD98374}" type="datetimeFigureOut">
              <a:rPr lang="ru-RU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66455A-0D98-4B38-B606-F3EE980721A7}" type="slidenum">
              <a:rPr lang="ru-RU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685800" y="3505199"/>
            <a:ext cx="7924800" cy="1371600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buNone/>
              <a:defRPr lang="en-US" sz="4800" b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 bwMode="auto"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cxnSp>
        <p:nvCxnSpPr>
          <p:cNvPr id="9" name="Прямая соединительная линия 6"/>
          <p:cNvCxnSpPr>
            <a:cxnSpLocks/>
          </p:cNvCxnSpPr>
          <p:nvPr/>
        </p:nvCxnSpPr>
        <p:spPr bwMode="auto"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5F0BAF-E25B-45C4-87F4-AE594DD98374}" type="datetimeFigureOut">
              <a:rPr lang="ru-RU"/>
              <a:t>19.08.2021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66455A-0D98-4B38-B606-F3EE980721A7}" type="slidenum">
              <a:rPr lang="ru-RU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10"/>
          <p:cNvSpPr>
            <a:spLocks noGrp="1"/>
          </p:cNvSpPr>
          <p:nvPr>
            <p:ph sz="half" idx="1"/>
          </p:nvPr>
        </p:nvSpPr>
        <p:spPr bwMode="auto">
          <a:xfrm>
            <a:off x="457200" y="1524000"/>
            <a:ext cx="4059936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Содержимое 12"/>
          <p:cNvSpPr>
            <a:spLocks noGrp="1"/>
          </p:cNvSpPr>
          <p:nvPr>
            <p:ph sz="half" idx="2"/>
          </p:nvPr>
        </p:nvSpPr>
        <p:spPr bwMode="auto">
          <a:xfrm>
            <a:off x="4648200" y="1524000"/>
            <a:ext cx="4059936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66455A-0D98-4B38-B606-F3EE980721A7}" type="slidenum">
              <a:rPr lang="ru-RU"/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5F0BAF-E25B-45C4-87F4-AE594DD98374}" type="datetimeFigureOut">
              <a:rPr lang="ru-RU"/>
              <a:t>19.08.2021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99593"/>
            <a:ext cx="4040188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31"/>
          <p:cNvSpPr>
            <a:spLocks noGrp="1"/>
          </p:cNvSpPr>
          <p:nvPr>
            <p:ph sz="half" idx="2"/>
          </p:nvPr>
        </p:nvSpPr>
        <p:spPr bwMode="auto">
          <a:xfrm>
            <a:off x="457200" y="2201896"/>
            <a:ext cx="4038600" cy="391363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Содержимое 33"/>
          <p:cNvSpPr>
            <a:spLocks noGrp="1"/>
          </p:cNvSpPr>
          <p:nvPr>
            <p:ph sz="quarter" idx="4"/>
          </p:nvPr>
        </p:nvSpPr>
        <p:spPr bwMode="auto">
          <a:xfrm>
            <a:off x="4649788" y="2201896"/>
            <a:ext cx="4038600" cy="391363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Текст 11"/>
          <p:cNvSpPr>
            <a:spLocks noGrp="1"/>
          </p:cNvSpPr>
          <p:nvPr>
            <p:ph type="body" idx="3"/>
          </p:nvPr>
        </p:nvSpPr>
        <p:spPr bwMode="auto">
          <a:xfrm>
            <a:off x="4648200" y="1399593"/>
            <a:ext cx="4040188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cxnSp>
        <p:nvCxnSpPr>
          <p:cNvPr id="12" name="Прямая соединительная линия 9"/>
          <p:cNvCxnSpPr>
            <a:cxnSpLocks/>
          </p:cNvCxnSpPr>
          <p:nvPr/>
        </p:nvCxnSpPr>
        <p:spPr bwMode="auto">
          <a:xfrm>
            <a:off x="562945" y="2180219"/>
            <a:ext cx="3749040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6"/>
          <p:cNvCxnSpPr>
            <a:cxnSpLocks/>
          </p:cNvCxnSpPr>
          <p:nvPr/>
        </p:nvCxnSpPr>
        <p:spPr bwMode="auto">
          <a:xfrm>
            <a:off x="4754880" y="2180219"/>
            <a:ext cx="3749040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5F0BAF-E25B-45C4-87F4-AE594DD98374}" type="datetimeFigureOut">
              <a:rPr lang="ru-RU"/>
              <a:t>19.08.2021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66455A-0D98-4B38-B606-F3EE980721A7}" type="slidenum">
              <a:rPr lang="ru-RU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5F0BAF-E25B-45C4-87F4-AE594DD98374}" type="datetimeFigureOut">
              <a:rPr lang="ru-RU"/>
              <a:t>19.08.2021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66455A-0D98-4B38-B606-F3EE980721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8"/>
          <p:cNvSpPr>
            <a:spLocks noGrp="1"/>
          </p:cNvSpPr>
          <p:nvPr>
            <p:ph sz="quarter" idx="1"/>
          </p:nvPr>
        </p:nvSpPr>
        <p:spPr bwMode="auto">
          <a:xfrm>
            <a:off x="457200" y="457200"/>
            <a:ext cx="6248400" cy="5715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2"/>
          <p:cNvSpPr>
            <a:spLocks noGrp="1"/>
          </p:cNvSpPr>
          <p:nvPr>
            <p:ph type="body" idx="2"/>
          </p:nvPr>
        </p:nvSpPr>
        <p:spPr bwMode="auto"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Заголовок 30"/>
          <p:cNvSpPr>
            <a:spLocks noGrp="1"/>
          </p:cNvSpPr>
          <p:nvPr>
            <p:ph type="title"/>
          </p:nvPr>
        </p:nvSpPr>
        <p:spPr bwMode="auto"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>
                <a:ln w="3175"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7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8B5F0BAF-E25B-45C4-87F4-AE594DD98374}" type="datetimeFigureOut">
              <a:rPr lang="ru-RU"/>
              <a:t>19.08.2021</a:t>
            </a:fld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7F66455A-0D98-4B38-B606-F3EE980721A7}" type="slidenum">
              <a:rPr lang="ru-RU"/>
              <a:t>‹#›</a:t>
            </a:fld>
            <a:endParaRPr lang="ru-RU"/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>
                <a:ln w="3175"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457200" y="457200"/>
            <a:ext cx="6019800" cy="5562600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5F0BAF-E25B-45C4-87F4-AE594DD98374}" type="datetimeFigureOut">
              <a:rPr lang="ru-RU"/>
              <a:t>19.08.2021</a:t>
            </a:fld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7F66455A-0D98-4B38-B606-F3EE980721A7}" type="slidenum">
              <a:rPr lang="ru-RU"/>
              <a:t>‹#›</a:t>
            </a:fld>
            <a:endParaRPr lang="ru-RU"/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2"/>
          </p:nvPr>
        </p:nvSpPr>
        <p:spPr bwMode="auto"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5F0BAF-E25B-45C4-87F4-AE594DD98374}" type="datetimeFigureOut">
              <a:rPr lang="ru-RU"/>
              <a:t>19.08.2021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3"/>
          </p:nvPr>
        </p:nvSpPr>
        <p:spPr bwMode="auto"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 bwMode="auto"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66455A-0D98-4B38-B606-F3EE980721A7}" type="slidenum">
              <a:rPr lang="ru-RU"/>
              <a:t>‹#›</a:t>
            </a:fld>
            <a:endParaRPr lang="ru-RU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lang="en-US" sz="4200" b="0" spc="-10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?"/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?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?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/>
        <a:buChar char="?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683568" y="2060848"/>
            <a:ext cx="7704856" cy="1752599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Лекция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Для пациентов и сотрудников ГВВ №3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По возрастной катаракте 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5" name="Заголовок 7"/>
          <p:cNvSpPr>
            <a:spLocks noGrp="1"/>
          </p:cNvSpPr>
          <p:nvPr>
            <p:ph type="ctrTitle"/>
          </p:nvPr>
        </p:nvSpPr>
        <p:spPr bwMode="auto">
          <a:xfrm>
            <a:off x="683568" y="188641"/>
            <a:ext cx="7772400" cy="864095"/>
          </a:xfrm>
        </p:spPr>
        <p:txBody>
          <a:bodyPr/>
          <a:lstStyle/>
          <a:p>
            <a:pPr>
              <a:defRPr/>
            </a:pPr>
            <a:r>
              <a:rPr lang="ru-RU"/>
              <a:t>ГБУЗ ГВВ №3 ДЗМ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405289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1" u="sng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Незрелая катаракта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 (</a:t>
            </a:r>
            <a:r>
              <a:rPr lang="ru-RU" b="0" i="1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cataracta nondum matura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) отличается от начальной тем, что хрусталик уже почти весь представляется серым, мутным. Помутнение неравномерное, имеет перламутровый вид, располагается в слоях, близких к ядру хрусталика. 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2" descr="ÐÐ¾ÑÐ¾Ð¶ÐµÐµ Ð¸Ð·Ð¾Ð±ÑÐ°Ð¶ÐµÐ½Ð¸Ðµ"/>
          <p:cNvPicPr/>
          <p:nvPr/>
        </p:nvPicPr>
        <p:blipFill>
          <a:blip r:embed="rId2"/>
          <a:stretch/>
        </p:blipFill>
        <p:spPr bwMode="auto">
          <a:xfrm>
            <a:off x="1763687" y="1700809"/>
            <a:ext cx="4899049" cy="29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5482098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Зрение при катаракте этой стадии уже может быть значительно сниженным (до 0,05). В этой стадии рекомендовано оперативное лечение.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467544" y="26064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u="sng">
                <a:solidFill>
                  <a:schemeClr val="bg1"/>
                </a:solidFill>
                <a:latin typeface="Times New Roman"/>
                <a:cs typeface="Times New Roman"/>
              </a:rPr>
              <a:t>Зрелая катаракта</a:t>
            </a: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 (</a:t>
            </a:r>
            <a:r>
              <a:rPr lang="ru-RU" i="1">
                <a:solidFill>
                  <a:schemeClr val="bg1"/>
                </a:solidFill>
                <a:latin typeface="Times New Roman"/>
                <a:cs typeface="Times New Roman"/>
              </a:rPr>
              <a:t>cataracta matura</a:t>
            </a: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) — это полное диффузное помутнение всей массы хрусталика. Зрение от 0,05 до светоощущения с правильной проекцией. В этой стадии показано оперативное лечение. </a:t>
            </a:r>
          </a:p>
        </p:txBody>
      </p:sp>
      <p:pic>
        <p:nvPicPr>
          <p:cNvPr id="5" name="Рисунок 2" descr="ÐÐ¾ÑÐ¾Ð¶ÐµÐµ Ð¸Ð·Ð¾Ð±ÑÐ°Ð¶ÐµÐ½Ð¸Ðµ"/>
          <p:cNvPicPr/>
          <p:nvPr/>
        </p:nvPicPr>
        <p:blipFill>
          <a:blip r:embed="rId2"/>
          <a:stretch/>
        </p:blipFill>
        <p:spPr bwMode="auto">
          <a:xfrm>
            <a:off x="1714500" y="1438275"/>
            <a:ext cx="5715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447054"/>
            <a:ext cx="82809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1" u="sng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Перезрелая (морганиева) катаракта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 (</a:t>
            </a:r>
            <a:r>
              <a:rPr lang="ru-RU" b="0" i="1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cataracta hypermatura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) характеризуется тем, что корковое вещество хрусталика, ранее бывшее плотным, начинает разжижаться и превращается в молокообразную массу, в которой плавает желтоватое ядро. 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2" descr="ÐÐ°ÑÑÐ¸Ð½ÐºÐ¸ Ð¿Ð¾ Ð·Ð°Ð¿ÑÐ¾ÑÑ Ð¿ÐµÑÐµÐ·ÑÐµÐ»Ð°Ñ ÐºÐ°ÑÐ°ÑÐ°ÐºÑÐ°"/>
          <p:cNvPicPr/>
          <p:nvPr/>
        </p:nvPicPr>
        <p:blipFill>
          <a:blip r:embed="rId2"/>
          <a:stretch/>
        </p:blipFill>
        <p:spPr bwMode="auto">
          <a:xfrm>
            <a:off x="2411760" y="1556792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5116296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Зрение - обычно счет пальцев на близком расстоянии, передняя камера становится глубже, хрусталик несколько отходит от радужки, и возникает иридодонез. Между радужкой и хрусталиком вновь появляется серповидная тень.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399728"/>
            <a:ext cx="8280919" cy="343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Лечение катаракты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Единственным способом лечения катаракты является микрохирургическая операция, при которой удаляется помутневший хрусталик, а на его место имплантируется искусственная интраокулярная линза. Это одна из самых эффективных и безопасных операций в медицине. В подавляющем большинстве случаев пациент получает высокую остроту зрения.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Экстракапсулярная экстракция катаракты — это классическая, но устаревшая операция, которая требует большого мастерства хирурга. В настоящий момент ее проводят только при абсолютных противопоказаниях к факоэмульсификации. Минусы ЭЭК - большой разрез, требует наложения швов на полгода, множество ограничений физической нагрузки и длинный послеоперационный период.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2" descr="ÐÐ¾ÑÐ¾Ð¶ÐµÐµ Ð¸Ð·Ð¾Ð±ÑÐ°Ð¶ÐµÐ½Ð¸Ðµ"/>
          <p:cNvPicPr/>
          <p:nvPr/>
        </p:nvPicPr>
        <p:blipFill>
          <a:blip r:embed="rId2"/>
          <a:stretch/>
        </p:blipFill>
        <p:spPr bwMode="auto">
          <a:xfrm>
            <a:off x="1763687" y="3861048"/>
            <a:ext cx="5940425" cy="227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321132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Факоэмульсификация катаракты 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— это «золотой стандарт» в лечении катаракты во всем мире. С помощью ультразвука через микроразрез (2 мм) мутный хрусталик дробиться на мельчайшие кусочки и удаляется из глаза, а на его место имплантируется искусственная линза.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2" descr="ÐÐ¾ÑÐ¾Ð¶ÐµÐµ Ð¸Ð·Ð¾Ð±ÑÐ°Ð¶ÐµÐ½Ð¸Ðµ"/>
          <p:cNvPicPr/>
          <p:nvPr/>
        </p:nvPicPr>
        <p:blipFill>
          <a:blip r:embed="rId2"/>
          <a:stretch/>
        </p:blipFill>
        <p:spPr bwMode="auto">
          <a:xfrm>
            <a:off x="1043608" y="1628800"/>
            <a:ext cx="67687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2" y="4293097"/>
            <a:ext cx="828091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Преимущества ФЭК: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Выполняется амбулаторно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Без боли и под местной анестезией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Без крови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Без швов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Длится 20 — 30 минут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57200" algn="l"/>
              </a:tabLst>
              <a:defRPr/>
            </a:pP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Короткий послеоперационный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cs typeface="Times New Roman"/>
              </a:rPr>
              <a:t>  период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182154"/>
            <a:ext cx="8568952" cy="205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Лечение катаракты лазером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Полностью лазерного лечения катаракты еще не существует. Лазер используется только для автоматизации некоторых этапов стандартной операции. С помощью него выполняются микроразрезы в роговице и деление хрусталика на кусочки. Дальнейшие манипуляции по удалению катаракты и имплантации  ИОЛ выполняет хирург.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3" descr="ÐÐ¾ÑÐ¾Ð¶ÐµÐµ Ð¸Ð·Ð¾Ð±ÑÐ°Ð¶ÐµÐ½Ð¸Ðµ"/>
          <p:cNvPicPr/>
          <p:nvPr/>
        </p:nvPicPr>
        <p:blipFill>
          <a:blip r:embed="rId2"/>
          <a:stretch/>
        </p:blipFill>
        <p:spPr bwMode="auto">
          <a:xfrm>
            <a:off x="1907704" y="2060849"/>
            <a:ext cx="558038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5566682"/>
            <a:ext cx="82809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 минусу данной операции можно отнести стоимость, которая увеличивается в 2 раза по сравнению с ФЭК + ИОЛ.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Монофокусная ИОЛ           Мультифокусная ИОЛ</a:t>
            </a:r>
          </a:p>
        </p:txBody>
      </p:sp>
      <p:pic>
        <p:nvPicPr>
          <p:cNvPr id="5" name="Рисунок 2" descr="ÐÐ°ÑÑÐ¸Ð½ÐºÐ¸ Ð¿Ð¾ Ð·Ð°Ð¿ÑÐ¾ÑÑ Ð²Ð¸Ð´Ñ ÐÐÐ"/>
          <p:cNvPicPr/>
          <p:nvPr/>
        </p:nvPicPr>
        <p:blipFill>
          <a:blip r:embed="rId2"/>
          <a:stretch/>
        </p:blipFill>
        <p:spPr bwMode="auto">
          <a:xfrm>
            <a:off x="4211960" y="1196752"/>
            <a:ext cx="46085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ÐÐ°ÑÑÐ¸Ð½ÐºÐ¸ Ð¿Ð¾ Ð·Ð°Ð¿ÑÐ¾ÑÑ ÐÐÐ ÐºÐ°ÑÑÐ¸Ð½ÐºÐ¸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83569" y="1196752"/>
            <a:ext cx="3240360" cy="2457966"/>
          </a:xfrm>
          <a:prstGeom prst="rect">
            <a:avLst/>
          </a:prstGeom>
          <a:noFill/>
        </p:spPr>
      </p:pic>
      <p:pic>
        <p:nvPicPr>
          <p:cNvPr id="7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83568" y="3717032"/>
            <a:ext cx="3231358" cy="28083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332656"/>
            <a:ext cx="8136904" cy="534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ИОЛ торические (для пациентов с астигматизмом)</a:t>
            </a:r>
          </a:p>
        </p:txBody>
      </p:sp>
      <p:pic>
        <p:nvPicPr>
          <p:cNvPr id="5" name="Picture 4" descr="ÐÐ°ÑÑÐ¸Ð½ÐºÐ¸ Ð¿Ð¾ Ð·Ð°Ð¿ÑÐ¾ÑÑ ÐÐÐ ÑÐ¸Ð»Ð¸Ð½Ð´ÑÐ¸ÑÐµÑÐºÐ°Ñ ÐºÐ°ÑÑÐ¸Ð½ÐºÐ¸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23527" y="1772816"/>
            <a:ext cx="4497076" cy="3240360"/>
          </a:xfrm>
          <a:prstGeom prst="rect">
            <a:avLst/>
          </a:prstGeom>
          <a:noFill/>
        </p:spPr>
      </p:pic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860032" y="1772816"/>
            <a:ext cx="4006074" cy="3224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430259"/>
            <a:ext cx="82809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1" u="sng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Вторичные катаракты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 — это катаракты, возникшие спустя месяцы после экстракции катаракты в результате пролиферации эпителия. 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2" descr="ÐÐ°ÑÑÐ¸Ð½ÐºÐ¸ Ð¿Ð¾ Ð·Ð°Ð¿ÑÐ¾ÑÑ Ð²ÑÐ¾ÑÐ¸ÑÐ½Ð°Ñ ÐºÐ°ÑÐ°ÑÐ°ÐºÑÐ°"/>
          <p:cNvPicPr/>
          <p:nvPr/>
        </p:nvPicPr>
        <p:blipFill>
          <a:blip r:embed="rId2"/>
          <a:stretch/>
        </p:blipFill>
        <p:spPr bwMode="auto">
          <a:xfrm>
            <a:off x="1331640" y="1268760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5157192"/>
            <a:ext cx="82089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Глазное дно офтальмоскопируется с трудом. При осмотре невооруженным глазом область зрачка представляется темной, т. е. почти нормальной. Но зрение с максимальной очковой коррекцией остается низким.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395536" y="3326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Лечение вторичной катаракты проводится с помощью ИАГ – лазера (выполняется лазерная дисцизия задней капсулы).</a:t>
            </a:r>
            <a:endParaRPr/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9552" y="1340768"/>
            <a:ext cx="7766033" cy="38884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03648" y="260648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>
                <a:ln>
                  <a:noFill/>
                </a:ln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Хрусталик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Рисунок 1" descr="ÐÐ°ÑÑÐ¸Ð½ÐºÐ¸ Ð¿Ð¾ Ð·Ð°Ð¿ÑÐ¾ÑÑ ÑÐ¾ÑÐ¾ ÑÑÑÐ¾ÐµÐ½Ð¸Ñ ÑÑÑÑÑÐ°Ð»Ð¸ÐºÐ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43608" y="980728"/>
            <a:ext cx="6642922" cy="3672408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11560" y="4935651"/>
            <a:ext cx="77280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Хрусталик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 (</a:t>
            </a:r>
            <a:r>
              <a:rPr lang="ru-RU" b="0" i="1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lens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) является важнейшей оптической средой, которая приспосабливает глаз к ясному видению предметов, расположенных на различном расстоянии, </a:t>
            </a:r>
            <a:r>
              <a:rPr lang="ru-RU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этот процесс называется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аккомодация.</a:t>
            </a:r>
            <a:endParaRPr lang="ru-RU" sz="1800" b="0" i="0" u="none" strike="noStrike" cap="none">
              <a:ln>
                <a:noFill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1052736"/>
            <a:ext cx="7776864" cy="454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sz="2800" b="1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Профилактика катаракты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Профилактика катаракты заключается в исключении или уменьшении влияния причин, по которым происходит помутнение естественного хрусталика.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Катаракту нельзя вылечить каплями! Все современные виды препаратов не возвращают прозрачность помутневшего хрусталика, а лишь иногда, немного замедляют прогрессирование помутнений.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Если говорить о практических советах, то к ним можно отнести следующие: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Отказ от курения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Ограничение потребления алкоголя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Контроль артериального давления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Борьба с лишним весом и здоровое питание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Контроль сахара крови у больных диабетом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Снижение уровня холестерина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Ограничить воздействие ультрафиолетового излучения на глаза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 bwMode="auto">
          <a:xfrm>
            <a:off x="395536" y="26064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Хрусталик представляет собой чечевицеобразное, прозрачное, плотноэластичное, бессосудистое тело, расположенное между радужной оболочкой и стекловидным телом. 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Поверхность хрусталика покрыта плотной, эластичной сильно преломляющей свет капсулой (</a:t>
            </a:r>
            <a:r>
              <a:rPr lang="ru-RU" i="1">
                <a:solidFill>
                  <a:schemeClr val="bg1"/>
                </a:solidFill>
                <a:latin typeface="Times New Roman"/>
                <a:cs typeface="Times New Roman"/>
              </a:rPr>
              <a:t>capsula lentis</a:t>
            </a: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). Задний отдел капсулы тоньше переднего.</a:t>
            </a:r>
            <a:endParaRPr/>
          </a:p>
        </p:txBody>
      </p:sp>
      <p:pic>
        <p:nvPicPr>
          <p:cNvPr id="5" name="Рисунок 3" descr="ÐÐ°ÑÑÐ¸Ð½ÐºÐ¸ Ð¿Ð¾ Ð·Ð°Ð¿ÑÐ¾ÑÑ ÑÐ¾ÑÐ¾ ÑÑÑÐ¾ÐµÐ½Ð¸Ñ ÑÑÑÑÑÐ°Ð»Ð¸ÐºÐ°"/>
          <p:cNvPicPr/>
          <p:nvPr/>
        </p:nvPicPr>
        <p:blipFill>
          <a:blip r:embed="rId2"/>
          <a:stretch/>
        </p:blipFill>
        <p:spPr bwMode="auto">
          <a:xfrm>
            <a:off x="971599" y="2276872"/>
            <a:ext cx="7146676" cy="287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338173"/>
            <a:ext cx="8136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 хрусталике ребенка содержится до 65% воды, около 30% белков и приблизительно 5% неорганических соединений.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 экваторе хрусталика, кубическим эпителием вырабатываются  волокна. В процессе роста более старые волокна отодвигаются к центру и накладываются друг на друга в виде слоев (до 2300 слоев-пластин).</a:t>
            </a:r>
            <a:endParaRPr lang="ru-RU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Рост хрусталика в различные периоды развития организма идет неравномерно, в результате чего в нем можно обнаружить отдельные зоны с разным коэффициентом преломления лучей. </a:t>
            </a:r>
            <a:endParaRPr/>
          </a:p>
        </p:txBody>
      </p:sp>
      <p:pic>
        <p:nvPicPr>
          <p:cNvPr id="5" name="Рисунок 2" descr="ÐÐ°ÑÑÐ¸Ð½ÐºÐ¸ Ð¿Ð¾ Ð·Ð°Ð¿ÑÐ¾ÑÑ ÑÐ¾ÑÐ¾ ÑÑÑÐ¾ÐµÐ½Ð¸Ñ ÑÑÑÑÑÐ°Ð»Ð¸ÐºÐ°"/>
          <p:cNvPicPr/>
          <p:nvPr/>
        </p:nvPicPr>
        <p:blipFill>
          <a:blip r:embed="rId2"/>
          <a:stretch/>
        </p:blipFill>
        <p:spPr bwMode="auto">
          <a:xfrm>
            <a:off x="1187624" y="2780928"/>
            <a:ext cx="69847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1738576"/>
            <a:ext cx="79928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Исследования показывают, что в центральных (глубоких) слоях хрусталика преобладают хорошо растворимые в воде белки (кристаллины). 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Хрусталик у молодых людей содержит большей частью растворимые белки. Основную роль в окислительно-восстановительных процессах этих белков играет цистеин, который при окислении превращается в нерастворимую аминокислоту цистин. 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 возрастом белковый состав хрусталика постепенно изменяется в сторону увеличения нерастворимых его фракций,  формируется плотное ядро, которое в пожилом возрасте еще более увеличивается, и хрусталик практически полностью теряет свою эластичность</a:t>
            </a:r>
            <a:r>
              <a:rPr lang="ru-RU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что приводит к снижению аккомодации и постепенно возникает помутнение хрусталика  — катаракта.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332656"/>
            <a:ext cx="828091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Катаракты</a:t>
            </a:r>
            <a:endParaRPr lang="ru-RU" sz="3200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Катаракта 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частичное или полное помутнение вещества или капсулы хрусталика с понижением остроты зрения вплоть до полной его утраты. 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Катаракты можно подразделить на врожденные и приобретенные.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2" descr="ÐÐ°ÑÑÐ¸Ð½ÐºÐ¸ Ð¿Ð¾ Ð·Ð°Ð¿ÑÐ¾ÑÑ Ð¾ÑÑÐ°ÑÐ¾ÑÐ½Ð°Ñ ÐºÐ°ÑÐ°ÑÐ°ÐºÑÐ°"/>
          <p:cNvPicPr/>
          <p:nvPr/>
        </p:nvPicPr>
        <p:blipFill>
          <a:blip r:embed="rId2"/>
          <a:stretch/>
        </p:blipFill>
        <p:spPr bwMode="auto">
          <a:xfrm>
            <a:off x="2195736" y="2564904"/>
            <a:ext cx="5057775" cy="39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476672"/>
            <a:ext cx="813690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solidFill>
                  <a:srgbClr val="3B3B3B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Врожденные катаракты бывают различного происхождения: одни из них передаются из поколения в поколение (имеют семейный характер), другие являются следствием внутриутробной патологии.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Так, причиной врожденных катаракт у детей могут быть перенесенные инфекционные заболевания матери в период беременности (краснуха, токсоплазмоз).  Если в рационе беременной возникает дефицит витамин А и кислородное голодание, то у плода разовьется патология хрусталика. 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Природу врожденной катаракты в каждом отдельном случае можно определить после тщательного сбора семейного анамнеза и изучения течения беременности</a:t>
            </a:r>
            <a:r>
              <a:rPr lang="ru-RU" b="0" i="0" u="none" strike="noStrike" cap="none">
                <a:ln>
                  <a:noFill/>
                </a:ln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3346828"/>
            <a:ext cx="79928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Приобретенные катаракты: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 зависимости от этиологического фактора выделяют несколько групп:</a:t>
            </a:r>
            <a:b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• старческие;</a:t>
            </a:r>
            <a:b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• травматические;</a:t>
            </a:r>
            <a:b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• осложненные;</a:t>
            </a:r>
            <a:b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• лучевые;</a:t>
            </a:r>
            <a:b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• токсические;</a:t>
            </a:r>
            <a:b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• метаболические.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404664"/>
            <a:ext cx="84249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Наиболее распространенной и часто встречающейся формой приобретенной катаракты является </a:t>
            </a:r>
            <a:r>
              <a:rPr lang="ru-RU" b="0" i="1" u="sng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возрастная или старческая катаракта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 (</a:t>
            </a:r>
            <a:r>
              <a:rPr lang="ru-RU" b="0" i="1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cataracta senilis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). Она возникает обычно у людей старше 45 - 50 лет.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Возрастные катаракты всегда прогрессируют и в их развитии различают несколько стадий: начальная, незрелая, зрелая, перезрелая.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="0" i="1" u="sng" strike="noStrike" cap="none">
              <a:ln>
                <a:noFill/>
              </a:ln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1" u="sng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Начальная, или начинающаяся, возрастная катаракта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 (</a:t>
            </a:r>
            <a:r>
              <a:rPr lang="ru-RU" b="0" i="1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cataracta incipiens</a:t>
            </a: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) появляется, как правило, с помутнения которые располагаются в кортикальных слоях, лежащих кпереди и позади ядра хрусталика.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2" descr="ÐÐ¾ÑÐ¾Ð¶ÐµÐµ Ð¸Ð·Ð¾Ð±ÑÐ°Ð¶ÐµÐ½Ð¸Ðµ"/>
          <p:cNvPicPr/>
          <p:nvPr/>
        </p:nvPicPr>
        <p:blipFill>
          <a:blip r:embed="rId2"/>
          <a:stretch/>
        </p:blipFill>
        <p:spPr bwMode="auto">
          <a:xfrm>
            <a:off x="1619672" y="3284984"/>
            <a:ext cx="6120680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244722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Иногда хрусталик начинает мутнеть с ядра. В таких случаях рано понижается острота зрения. Периферия, кортикальные слои хрусталика могут некоторое время оставаться прозрачными.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2" descr="ÐÐ°ÑÑÐ¸Ð½ÐºÐ¸ Ð¿Ð¾ Ð·Ð°Ð¿ÑÐ¾ÑÑ ÑÐ´ÐµÑÐ½Ð°Ñ ÐºÐ°ÑÐ°ÑÐ°ÐºÑÐ°"/>
          <p:cNvPicPr/>
          <p:nvPr/>
        </p:nvPicPr>
        <p:blipFill>
          <a:blip r:embed="rId2"/>
          <a:stretch/>
        </p:blipFill>
        <p:spPr bwMode="auto">
          <a:xfrm>
            <a:off x="1619673" y="1412776"/>
            <a:ext cx="55446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5631631"/>
            <a:ext cx="82809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Можно считать, что начальная катаракта характеризуется падением остроты зрения до 0,3. При ней нет показаний к операции, даже если помутнения хрусталиков имеются в обоих глазах.</a:t>
            </a:r>
            <a:endParaRPr lang="ru-RU" b="0" i="0" u="none" strike="noStrike" cap="none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Arial"/>
        <a:cs typeface="Arial"/>
      </a:majorFont>
      <a:minorFont>
        <a:latin typeface="Constantia"/>
        <a:ea typeface="Arial"/>
        <a:cs typeface="Arial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626</Words>
  <Application>Microsoft Office PowerPoint</Application>
  <DocSecurity>0</DocSecurity>
  <PresentationFormat>Экран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 2</vt:lpstr>
      <vt:lpstr>Бумажная</vt:lpstr>
      <vt:lpstr>ГБУЗ ГВВ №3 ДЗМ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Монофокусная ИОЛ           Мультифокусная ИОЛ</vt:lpstr>
      <vt:lpstr>ИОЛ торические (для пациентов с астигматизмом)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Житников</dc:creator>
  <cp:keywords/>
  <dc:description/>
  <cp:lastModifiedBy>Наталья Епифанова</cp:lastModifiedBy>
  <cp:revision>45</cp:revision>
  <dcterms:created xsi:type="dcterms:W3CDTF">2018-08-09T04:51:24Z</dcterms:created>
  <dcterms:modified xsi:type="dcterms:W3CDTF">2021-08-19T14:32:00Z</dcterms:modified>
  <cp:category/>
  <dc:identifier/>
  <cp:contentStatus/>
  <dc:language/>
  <cp:version/>
</cp:coreProperties>
</file>