
<file path=[Content_Types].xml><?xml version="1.0" encoding="utf-8"?>
<Types xmlns="http://schemas.openxmlformats.org/package/2006/content-types">
  <Default Extension="wmf" ContentType="image/x-wmf"/>
  <Default Extension="png" ContentType="image/png"/>
  <Default Extension="jpg" ContentType="image/jpeg"/>
  <Default Extension="jpeg" ContentType="image/jpeg"/>
  <Default Extension="xml" ContentType="application/xml"/>
  <Default Extension="rels" ContentType="application/vnd.openxmlformats-package.relationships+xml"/>
  <Default Extension="bin" ContentType="application/vnd.openxmlformats-officedocument.oleObject"/>
  <Override PartName="/ppt/slides/slide23.xml" ContentType="application/vnd.openxmlformats-officedocument.presentationml.slide+xml"/>
  <Override PartName="/ppt/slides/slide22.xml" ContentType="application/vnd.openxmlformats-officedocument.presentationml.slide+xml"/>
  <Override PartName="/ppt/slides/slide19.xml" ContentType="application/vnd.openxmlformats-officedocument.presentationml.slide+xml"/>
  <Override PartName="/ppt/slides/slide18.xml" ContentType="application/vnd.openxmlformats-officedocument.presentationml.slide+xml"/>
  <Override PartName="/ppt/slides/slide17.xml" ContentType="application/vnd.openxmlformats-officedocument.presentationml.slide+xml"/>
  <Override PartName="/ppt/slides/slide13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slides/slide7.xml" ContentType="application/vnd.openxmlformats-officedocument.presentationml.slide+xml"/>
  <Override PartName="/ppt/slides/slide6.xml" ContentType="application/vnd.openxmlformats-officedocument.presentationml.slide+xml"/>
  <Override PartName="/ppt/slides/slide15.xml" ContentType="application/vnd.openxmlformats-officedocument.presentationml.slide+xml"/>
  <Override PartName="/ppt/slides/slide3.xml" ContentType="application/vnd.openxmlformats-officedocument.presentationml.slide+xml"/>
  <Override PartName="/ppt/slides/slide12.xml" ContentType="application/vnd.openxmlformats-officedocument.presentationml.slide+xml"/>
  <Override PartName="/ppt/slides/slide8.xml" ContentType="application/vnd.openxmlformats-officedocument.presentationml.slide+xml"/>
  <Override PartName="/ppt/slideLayouts/slideLayout9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8.xml" ContentType="application/vnd.openxmlformats-officedocument.presentationml.slideLayout+xml"/>
  <Override PartName="/ppt/slides/slide9.xml" ContentType="application/vnd.openxmlformats-officedocument.presentationml.slide+xml"/>
  <Override PartName="/ppt/slideLayouts/slideLayout2.xml" ContentType="application/vnd.openxmlformats-officedocument.presentationml.slideLayout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14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24.xml" ContentType="application/vnd.openxmlformats-officedocument.presentationml.slide+xml"/>
  <Override PartName="/ppt/slideLayouts/slideLayout11.xml" ContentType="application/vnd.openxmlformats-officedocument.presentationml.slideLayout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slides/slide16.xml" ContentType="application/vnd.openxmlformats-officedocument.presentationml.slide+xml"/>
  <Override PartName="/ppt/slideLayouts/slideLayout1.xml" ContentType="application/vnd.openxmlformats-officedocument.presentationml.slideLayout+xml"/>
  <Override PartName="/ppt/slides/slide2.xml" ContentType="application/vnd.openxmlformats-officedocument.presentationml.slide+xml"/>
  <Override PartName="/ppt/viewProps.xml" ContentType="application/vnd.openxmlformats-officedocument.presentationml.viewProps+xml"/>
  <Override PartName="/ppt/slideLayouts/slideLayout6.xml" ContentType="application/vnd.openxmlformats-officedocument.presentationml.slideLayout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docProps/app.xml" ContentType="application/vnd.openxmlformats-officedocument.extended-properties+xml"/>
  <Override PartName="/docProps/core.xml" ContentType="application/vnd.openxmlformats-package.core-properties+xml"/>
  <Override PartName="/ppt/presentation.xml" ContentType="application/vnd.openxmlformats-officedocument.presentationml.presentation.main+xml"/>
</Types>
</file>

<file path=_rels/.rels><?xml version="1.0" encoding="UTF-8" standalone="yes"?><Relationships xmlns="http://schemas.openxmlformats.org/package/2006/relationships"><Relationship Id="rId3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aveSubsetFonts="1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279" r:id="rId26"/>
  </p:sldIdLst>
  <p:sldSz cx="9144000" cy="5143500" type="screen16x9"/>
  <p:notesSz cx="5143500" cy="9144000"/>
  <p:defaultTextStyle>
    <a:defPPr>
      <a:defRPr lang="en-US"/>
    </a:defPPr>
    <a:lvl1pPr marL="0" algn="l" defTabSz="914400">
      <a:defRPr sz="18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>
      <a:defRPr sz="18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>
      <a:defRPr sz="18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>
      <a:defRPr sz="18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>
      <a:defRPr sz="18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>
      <a:defRPr sz="18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>
      <a:defRPr sz="18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>
      <a:defRPr sz="18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>
      <a:defRPr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4" d="100"/>
          <a:sy n="104" d="100"/>
        </p:scale>
        <p:origin x="-1236" y="-90"/>
      </p:cViewPr>
      <p:guideLst>
        <p:guide pos="2160" orient="horz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slide" Target="slides/slide8.xml"/><Relationship Id="rId11" Type="http://schemas.openxmlformats.org/officeDocument/2006/relationships/slide" Target="slides/slide9.xml"/><Relationship Id="rId12" Type="http://schemas.openxmlformats.org/officeDocument/2006/relationships/slide" Target="slides/slide10.xml"/><Relationship Id="rId13" Type="http://schemas.openxmlformats.org/officeDocument/2006/relationships/slide" Target="slides/slide11.xml"/><Relationship Id="rId14" Type="http://schemas.openxmlformats.org/officeDocument/2006/relationships/slide" Target="slides/slide12.xml"/><Relationship Id="rId15" Type="http://schemas.openxmlformats.org/officeDocument/2006/relationships/slide" Target="slides/slide13.xml"/><Relationship Id="rId16" Type="http://schemas.openxmlformats.org/officeDocument/2006/relationships/slide" Target="slides/slide14.xml"/><Relationship Id="rId17" Type="http://schemas.openxmlformats.org/officeDocument/2006/relationships/slide" Target="slides/slide15.xml"/><Relationship Id="rId18" Type="http://schemas.openxmlformats.org/officeDocument/2006/relationships/slide" Target="slides/slide16.xml"/><Relationship Id="rId19" Type="http://schemas.openxmlformats.org/officeDocument/2006/relationships/slide" Target="slides/slide17.xml"/><Relationship Id="rId20" Type="http://schemas.openxmlformats.org/officeDocument/2006/relationships/slide" Target="slides/slide18.xml"/><Relationship Id="rId21" Type="http://schemas.openxmlformats.org/officeDocument/2006/relationships/slide" Target="slides/slide19.xml"/><Relationship Id="rId22" Type="http://schemas.openxmlformats.org/officeDocument/2006/relationships/slide" Target="slides/slide20.xml"/><Relationship Id="rId23" Type="http://schemas.openxmlformats.org/officeDocument/2006/relationships/slide" Target="slides/slide21.xml"/><Relationship Id="rId24" Type="http://schemas.openxmlformats.org/officeDocument/2006/relationships/slide" Target="slides/slide22.xml"/><Relationship Id="rId25" Type="http://schemas.openxmlformats.org/officeDocument/2006/relationships/slide" Target="slides/slide23.xml"/><Relationship Id="rId26" Type="http://schemas.openxmlformats.org/officeDocument/2006/relationships/slide" Target="slides/slide24.xml"/><Relationship Id="rId27" Type="http://schemas.openxmlformats.org/officeDocument/2006/relationships/presProps" Target="presProps.xml" /><Relationship Id="rId28" Type="http://schemas.openxmlformats.org/officeDocument/2006/relationships/tableStyles" Target="tableStyles.xml" /><Relationship Id="rId29" Type="http://schemas.openxmlformats.org/officeDocument/2006/relationships/viewProps" Target="viewProps.xml" /></Relationships>
</file>

<file path=ppt/slideLayouts/_rels/slideLayout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title" userDrawn="1">
  <p:cSld name="Титульны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7" hidden="0"/>
          <p:cNvSpPr/>
          <p:nvPr isPhoto="0" userDrawn="0"/>
        </p:nvSpPr>
        <p:spPr bwMode="auto">
          <a:xfrm>
            <a:off x="777240" y="0"/>
            <a:ext cx="75438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itle 1" hidden="0"/>
          <p:cNvSpPr>
            <a:spLocks noGrp="1"/>
          </p:cNvSpPr>
          <p:nvPr isPhoto="0" userDrawn="0">
            <p:ph type="ctrTitle" hasCustomPrompt="0"/>
          </p:nvPr>
        </p:nvSpPr>
        <p:spPr bwMode="auto">
          <a:xfrm>
            <a:off x="762000" y="2400300"/>
            <a:ext cx="7543800" cy="1143000"/>
          </a:xfrm>
        </p:spPr>
        <p:txBody>
          <a:bodyPr>
            <a:noAutofit/>
          </a:bodyPr>
          <a:lstStyle>
            <a:lvl1pPr>
              <a:defRPr sz="800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Subtitle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762000" y="3543300"/>
            <a:ext cx="6858000" cy="742950"/>
          </a:xfrm>
        </p:spPr>
        <p:txBody>
          <a:bodyPr anchor="t" anchorCtr="0">
            <a:normAutofit/>
          </a:bodyPr>
          <a:lstStyle>
            <a:lvl1pPr marL="0" indent="0" algn="l">
              <a:buNone/>
              <a:defRPr sz="28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>
              <a:defRPr/>
            </a:pPr>
            <a:r>
              <a:rPr lang="ru-RU"/>
              <a:t>Образец подзаголовка</a:t>
            </a:r>
            <a:endParaRPr lang="en-US"/>
          </a:p>
        </p:txBody>
      </p:sp>
      <p:sp>
        <p:nvSpPr>
          <p:cNvPr id="7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7EAF463A-BC7C-46EE-9F1E-7F377CCA4891}" type="datetimeFigureOut">
              <a:rPr lang="en-US"/>
              <a:t/>
            </a:fld>
            <a:endParaRPr lang="en-US"/>
          </a:p>
        </p:txBody>
      </p:sp>
      <p:sp>
        <p:nvSpPr>
          <p:cNvPr id="8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A483448D-3A78-4528-A469-B745A65DA480}" type="slidenum">
              <a:rPr lang="en-US"/>
              <a:t/>
            </a:fld>
            <a:endParaRPr lang="en-US"/>
          </a:p>
        </p:txBody>
      </p:sp>
      <p:sp>
        <p:nvSpPr>
          <p:cNvPr id="10" name="Rectangle 6" hidden="0"/>
          <p:cNvSpPr/>
          <p:nvPr isPhoto="0" userDrawn="0"/>
        </p:nvSpPr>
        <p:spPr bwMode="auto">
          <a:xfrm>
            <a:off x="777240" y="4629150"/>
            <a:ext cx="7543800" cy="20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x" userDrawn="1">
  <p:cSld name="Заголовок и вертикальный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Vertical Text Placehold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914400" y="514350"/>
            <a:ext cx="7239000" cy="2914650"/>
          </a:xfrm>
        </p:spPr>
        <p:txBody>
          <a:bodyPr vert="eaVert" anchor="t" anchorCtr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7EAF463A-BC7C-46EE-9F1E-7F377CCA4891}" type="datetimeFigureOut">
              <a:rPr lang="en-US"/>
              <a:t/>
            </a:fld>
            <a:endParaRPr lang="en-US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A483448D-3A78-4528-A469-B745A65DA480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vertTitleAndTx" userDrawn="1">
  <p:cSld name="Вертикальный заголовок и текс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Vertical Title 1" hidden="0"/>
          <p:cNvSpPr>
            <a:spLocks noGrp="1"/>
          </p:cNvSpPr>
          <p:nvPr isPhoto="0" userDrawn="0">
            <p:ph type="title" orient="vert" hasCustomPrompt="0"/>
          </p:nvPr>
        </p:nvSpPr>
        <p:spPr bwMode="auto">
          <a:xfrm>
            <a:off x="762000" y="514351"/>
            <a:ext cx="1828800" cy="4057649"/>
          </a:xfrm>
        </p:spPr>
        <p:txBody>
          <a:bodyPr vert="eaVert"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Vertical Text Placeholder 2" hidden="0"/>
          <p:cNvSpPr>
            <a:spLocks noGrp="1"/>
          </p:cNvSpPr>
          <p:nvPr isPhoto="0" userDrawn="0">
            <p:ph type="body" orient="vert" idx="1" hasCustomPrompt="0"/>
          </p:nvPr>
        </p:nvSpPr>
        <p:spPr bwMode="auto">
          <a:xfrm>
            <a:off x="2590800" y="514351"/>
            <a:ext cx="5715000" cy="3657600"/>
          </a:xfrm>
        </p:spPr>
        <p:txBody>
          <a:bodyPr vert="eaVert" anchor="t" anchorCtr="0"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7EAF463A-BC7C-46EE-9F1E-7F377CCA4891}" type="datetimeFigureOut">
              <a:rPr lang="en-US"/>
              <a:t/>
            </a:fld>
            <a:endParaRPr lang="en-US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A483448D-3A78-4528-A469-B745A65DA480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" userDrawn="1">
  <p:cSld name="Заголовок и объект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/>
        <p:txBody>
          <a:bodyPr/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7EAF463A-BC7C-46EE-9F1E-7F377CCA4891}" type="datetimeFigureOut">
              <a:rPr lang="en-US"/>
              <a:t/>
            </a:fld>
            <a:endParaRPr lang="en-US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A483448D-3A78-4528-A469-B745A65DA480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showMasterSp="0" type="secHead" userDrawn="1">
  <p:cSld name="Заголовок раздел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6" hidden="0"/>
          <p:cNvSpPr/>
          <p:nvPr isPhoto="0" userDrawn="0"/>
        </p:nvSpPr>
        <p:spPr bwMode="auto">
          <a:xfrm>
            <a:off x="777240" y="0"/>
            <a:ext cx="7543800" cy="2286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5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762000" y="2457450"/>
            <a:ext cx="7543800" cy="1257300"/>
          </a:xfrm>
        </p:spPr>
        <p:txBody>
          <a:bodyPr anchor="b" anchorCtr="0"/>
          <a:lstStyle>
            <a:lvl1pPr algn="l">
              <a:defRPr sz="5400" b="0" cap="all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6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762000" y="3714750"/>
            <a:ext cx="6858000" cy="685800"/>
          </a:xfrm>
        </p:spPr>
        <p:txBody>
          <a:bodyPr anchor="t" anchorCtr="0">
            <a:normAutofit/>
          </a:bodyPr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Date Placeholder 3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7EAF463A-BC7C-46EE-9F1E-7F377CCA4891}" type="datetimeFigureOut">
              <a:rPr lang="en-US"/>
              <a:t/>
            </a:fld>
            <a:endParaRPr lang="en-US"/>
          </a:p>
        </p:txBody>
      </p:sp>
      <p:sp>
        <p:nvSpPr>
          <p:cNvPr id="8" name="Footer Placeholder 4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5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A483448D-3A78-4528-A469-B745A65DA480}" type="slidenum">
              <a:rPr lang="en-US"/>
              <a:t/>
            </a:fld>
            <a:endParaRPr lang="en-US"/>
          </a:p>
        </p:txBody>
      </p:sp>
      <p:sp>
        <p:nvSpPr>
          <p:cNvPr id="10" name="Rectangle 7" hidden="0"/>
          <p:cNvSpPr/>
          <p:nvPr isPhoto="0" userDrawn="0"/>
        </p:nvSpPr>
        <p:spPr bwMode="auto">
          <a:xfrm>
            <a:off x="777240" y="4629150"/>
            <a:ext cx="7543800" cy="20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Obj" userDrawn="1">
  <p:cSld name="Два объекта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sz="half" idx="1" hasCustomPrompt="0"/>
          </p:nvPr>
        </p:nvSpPr>
        <p:spPr bwMode="auto">
          <a:xfrm>
            <a:off x="762000" y="457201"/>
            <a:ext cx="3657600" cy="28254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4648200" y="457201"/>
            <a:ext cx="3657600" cy="282549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7EAF463A-BC7C-46EE-9F1E-7F377CCA4891}" type="datetimeFigureOut">
              <a:rPr lang="en-US"/>
              <a:t/>
            </a:fld>
            <a:endParaRPr lang="en-US"/>
          </a:p>
        </p:txBody>
      </p:sp>
      <p:sp>
        <p:nvSpPr>
          <p:cNvPr id="8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A483448D-3A78-4528-A469-B745A65DA480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woTxTwoObj" userDrawn="1">
  <p:cSld name="Сравнение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758952" y="457201"/>
            <a:ext cx="3657600" cy="47982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6" name="Content Placeholder 3" hidden="0"/>
          <p:cNvSpPr>
            <a:spLocks noGrp="1"/>
          </p:cNvSpPr>
          <p:nvPr isPhoto="0" userDrawn="0">
            <p:ph sz="half" idx="2" hasCustomPrompt="0"/>
          </p:nvPr>
        </p:nvSpPr>
        <p:spPr bwMode="auto">
          <a:xfrm>
            <a:off x="758952" y="996948"/>
            <a:ext cx="3657600" cy="2286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7" name="Text Placeholder 4" hidden="0"/>
          <p:cNvSpPr>
            <a:spLocks noGrp="1"/>
          </p:cNvSpPr>
          <p:nvPr isPhoto="0" userDrawn="0">
            <p:ph type="body" sz="quarter" idx="3" hasCustomPrompt="0"/>
          </p:nvPr>
        </p:nvSpPr>
        <p:spPr bwMode="auto">
          <a:xfrm>
            <a:off x="4645152" y="457201"/>
            <a:ext cx="3657600" cy="47982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8" name="Content Placeholder 5" hidden="0"/>
          <p:cNvSpPr>
            <a:spLocks noGrp="1"/>
          </p:cNvSpPr>
          <p:nvPr isPhoto="0" userDrawn="0">
            <p:ph sz="quarter" idx="4" hasCustomPrompt="0"/>
          </p:nvPr>
        </p:nvSpPr>
        <p:spPr bwMode="auto">
          <a:xfrm>
            <a:off x="4645152" y="996948"/>
            <a:ext cx="3657600" cy="2286000"/>
          </a:xfrm>
        </p:spPr>
        <p:txBody>
          <a:bodyPr anchor="t" anchorCtr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9" name="Date Placeholder 6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7EAF463A-BC7C-46EE-9F1E-7F377CCA4891}" type="datetimeFigureOut">
              <a:rPr lang="en-US"/>
              <a:t/>
            </a:fld>
            <a:endParaRPr lang="en-US"/>
          </a:p>
        </p:txBody>
      </p:sp>
      <p:sp>
        <p:nvSpPr>
          <p:cNvPr id="10" name="Footer Placeholder 7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1" name="Slide Number Placeholder 8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A483448D-3A78-4528-A469-B745A65DA480}" type="slidenum">
              <a:rPr lang="en-US"/>
              <a:t/>
            </a:fld>
            <a:endParaRPr lang="en-US"/>
          </a:p>
        </p:txBody>
      </p:sp>
      <p:cxnSp>
        <p:nvCxnSpPr>
          <p:cNvPr id="12" name="Straight Connector 10" hidden="0"/>
          <p:cNvCxnSpPr>
            <a:cxnSpLocks/>
          </p:cNvCxnSpPr>
          <p:nvPr isPhoto="0" userDrawn="0"/>
        </p:nvCxnSpPr>
        <p:spPr bwMode="auto">
          <a:xfrm>
            <a:off x="758952" y="937022"/>
            <a:ext cx="365760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 hidden="0"/>
          <p:cNvCxnSpPr>
            <a:cxnSpLocks/>
          </p:cNvCxnSpPr>
          <p:nvPr isPhoto="0" userDrawn="0"/>
        </p:nvCxnSpPr>
        <p:spPr bwMode="auto">
          <a:xfrm>
            <a:off x="4645152" y="937022"/>
            <a:ext cx="3657600" cy="1191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titleOnly" userDrawn="1">
  <p:cSld name="Только заголовок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/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Date Placeholder 2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7EAF463A-BC7C-46EE-9F1E-7F377CCA4891}" type="datetimeFigureOut">
              <a:rPr lang="en-US"/>
              <a:t/>
            </a:fld>
            <a:endParaRPr lang="en-US"/>
          </a:p>
        </p:txBody>
      </p:sp>
      <p:sp>
        <p:nvSpPr>
          <p:cNvPr id="6" name="Footer Placeholder 3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4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A483448D-3A78-4528-A469-B745A65DA480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blank" userDrawn="1">
  <p:cSld name="Пустой слайд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Date Placeholder 1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7EAF463A-BC7C-46EE-9F1E-7F377CCA4891}" type="datetimeFigureOut">
              <a:rPr lang="en-US"/>
              <a:t/>
            </a:fld>
            <a:endParaRPr lang="en-US"/>
          </a:p>
        </p:txBody>
      </p:sp>
      <p:sp>
        <p:nvSpPr>
          <p:cNvPr id="5" name="Footer Placeholder 2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3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A483448D-3A78-4528-A469-B745A65DA480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objTx" userDrawn="1">
  <p:cSld name="Объект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762000" y="3429000"/>
            <a:ext cx="6784848" cy="120015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Content Placeholder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3710866" y="342901"/>
            <a:ext cx="4594934" cy="3086099"/>
          </a:xfrm>
        </p:spPr>
        <p:txBody>
          <a:bodyPr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762004" y="342900"/>
            <a:ext cx="2673657" cy="3086100"/>
          </a:xfrm>
        </p:spPr>
        <p:txBody>
          <a:bodyPr>
            <a:normAutofit/>
          </a:bodyPr>
          <a:lstStyle>
            <a:lvl1pPr marL="0" indent="0">
              <a:buNone/>
              <a:defRPr sz="21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7EAF463A-BC7C-46EE-9F1E-7F377CCA4891}" type="datetimeFigureOut">
              <a:rPr lang="en-US"/>
              <a:t/>
            </a:fld>
            <a:endParaRPr lang="en-US"/>
          </a:p>
        </p:txBody>
      </p:sp>
      <p:sp>
        <p:nvSpPr>
          <p:cNvPr id="8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A483448D-3A78-4528-A469-B745A65DA480}" type="slidenum">
              <a:rPr lang="en-US"/>
              <a:t/>
            </a:fld>
            <a:endParaRPr lang="en-US"/>
          </a:p>
        </p:txBody>
      </p:sp>
      <p:cxnSp>
        <p:nvCxnSpPr>
          <p:cNvPr id="10" name="Straight Connector 9" hidden="0"/>
          <p:cNvCxnSpPr>
            <a:cxnSpLocks/>
          </p:cNvCxnSpPr>
          <p:nvPr isPhoto="0" userDrawn="0"/>
        </p:nvCxnSpPr>
        <p:spPr bwMode="auto">
          <a:xfrm rot="5400000">
            <a:off x="2153444" y="1885752"/>
            <a:ext cx="2857500" cy="1587"/>
          </a:xfrm>
          <a:prstGeom prst="line">
            <a:avLst/>
          </a:prstGeom>
          <a:ln>
            <a:solidFill>
              <a:schemeClr val="tx2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matchingName="" preserve="1" showMasterPhAnim="0" type="picTx" userDrawn="1">
  <p:cSld name="Рисунок с подписью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758952" y="3429000"/>
            <a:ext cx="6784848" cy="1200150"/>
          </a:xfrm>
        </p:spPr>
        <p:txBody>
          <a:bodyPr anchor="b">
            <a:normAutofit/>
          </a:bodyPr>
          <a:lstStyle>
            <a:lvl1pPr algn="l">
              <a:defRPr sz="5400" b="0"/>
            </a:lvl1pPr>
          </a:lstStyle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Picture Placeholder 2" hidden="0"/>
          <p:cNvSpPr>
            <a:spLocks noGrp="1"/>
          </p:cNvSpPr>
          <p:nvPr isPhoto="0" userDrawn="0">
            <p:ph type="pic" idx="1" hasCustomPrompt="0"/>
          </p:nvPr>
        </p:nvSpPr>
        <p:spPr bwMode="auto">
          <a:xfrm>
            <a:off x="777240" y="342900"/>
            <a:ext cx="7543800" cy="2171700"/>
          </a:xfrm>
          <a:prstGeom prst="rect">
            <a:avLst/>
          </a:prstGeom>
          <a:ln w="6350">
            <a:solidFill>
              <a:schemeClr val="tx2"/>
            </a:solidFill>
          </a:ln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>
              <a:defRPr/>
            </a:pPr>
            <a:r>
              <a:rPr lang="ru-RU"/>
              <a:t>Вставка рисунка</a:t>
            </a:r>
            <a:endParaRPr lang="en-US"/>
          </a:p>
        </p:txBody>
      </p:sp>
      <p:sp>
        <p:nvSpPr>
          <p:cNvPr id="6" name="Text Placeholder 3" hidden="0"/>
          <p:cNvSpPr>
            <a:spLocks noGrp="1"/>
          </p:cNvSpPr>
          <p:nvPr isPhoto="0" userDrawn="0">
            <p:ph type="body" sz="half" idx="2" hasCustomPrompt="0"/>
          </p:nvPr>
        </p:nvSpPr>
        <p:spPr bwMode="auto">
          <a:xfrm>
            <a:off x="850392" y="2628901"/>
            <a:ext cx="7391400" cy="603647"/>
          </a:xfrm>
        </p:spPr>
        <p:txBody>
          <a:bodyPr anchor="t" anchorCtr="0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>
              <a:defRPr/>
            </a:pPr>
            <a:r>
              <a:rPr lang="ru-RU"/>
              <a:t>Образец текста</a:t>
            </a:r>
            <a:endParaRPr/>
          </a:p>
        </p:txBody>
      </p:sp>
      <p:sp>
        <p:nvSpPr>
          <p:cNvPr id="7" name="Date Placeholder 4" hidden="0"/>
          <p:cNvSpPr>
            <a:spLocks noGrp="1"/>
          </p:cNvSpPr>
          <p:nvPr isPhoto="0" userDrawn="0">
            <p:ph type="dt" sz="half" idx="10" hasCustomPrompt="0"/>
          </p:nvPr>
        </p:nvSpPr>
        <p:spPr bwMode="auto"/>
        <p:txBody>
          <a:bodyPr/>
          <a:lstStyle/>
          <a:p>
            <a:pPr>
              <a:defRPr/>
            </a:pPr>
            <a:fld id="{7EAF463A-BC7C-46EE-9F1E-7F377CCA4891}" type="datetimeFigureOut">
              <a:rPr lang="en-US"/>
              <a:t/>
            </a:fld>
            <a:endParaRPr lang="en-US"/>
          </a:p>
        </p:txBody>
      </p:sp>
      <p:sp>
        <p:nvSpPr>
          <p:cNvPr id="8" name="Footer Placeholder 5" hidden="0"/>
          <p:cNvSpPr>
            <a:spLocks noGrp="1"/>
          </p:cNvSpPr>
          <p:nvPr isPhoto="0" userDrawn="0">
            <p:ph type="ftr" sz="quarter" idx="11" hasCustomPrompt="0"/>
          </p:nvPr>
        </p:nvSpPr>
        <p:spPr bwMode="auto"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9" name="Slide Number Placeholder 6" hidden="0"/>
          <p:cNvSpPr>
            <a:spLocks noGrp="1"/>
          </p:cNvSpPr>
          <p:nvPr isPhoto="0" userDrawn="0">
            <p:ph type="sldNum" sz="quarter" idx="12" hasCustomPrompt="0"/>
          </p:nvPr>
        </p:nvSpPr>
        <p:spPr bwMode="auto"/>
        <p:txBody>
          <a:bodyPr/>
          <a:lstStyle/>
          <a:p>
            <a:pPr>
              <a:defRPr/>
            </a:pPr>
            <a:fld id="{A483448D-3A78-4528-A469-B745A65DA480}" type="slidenum">
              <a:rPr lang="en-US"/>
              <a:t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preserve="0">
  <p:cSld name="">
    <p:bg>
      <p:bgRef idx="1003">
        <a:schemeClr val="bg1"/>
      </p:bgRef>
    </p:bg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Title Placeholder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762000" y="3429000"/>
            <a:ext cx="6781800" cy="120015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pPr>
              <a:defRPr/>
            </a:pPr>
            <a:r>
              <a:rPr lang="ru-RU"/>
              <a:t>Образец заголовка</a:t>
            </a:r>
            <a:endParaRPr lang="en-US"/>
          </a:p>
        </p:txBody>
      </p:sp>
      <p:sp>
        <p:nvSpPr>
          <p:cNvPr id="5" name="Text Placeholder 2" hidden="0"/>
          <p:cNvSpPr>
            <a:spLocks noGrp="1"/>
          </p:cNvSpPr>
          <p:nvPr isPhoto="0" userDrawn="0">
            <p:ph type="body" idx="1" hasCustomPrompt="0"/>
          </p:nvPr>
        </p:nvSpPr>
        <p:spPr bwMode="auto">
          <a:xfrm>
            <a:off x="762000" y="514350"/>
            <a:ext cx="7543800" cy="2914650"/>
          </a:xfrm>
          <a:prstGeom prst="rect">
            <a:avLst/>
          </a:prstGeom>
        </p:spPr>
        <p:txBody>
          <a:bodyPr vert="horz" lIns="91440" tIns="45720" rIns="91440" bIns="45720" rtlCol="0" anchor="ctr" anchorCtr="0">
            <a:normAutofit/>
          </a:bodyPr>
          <a:lstStyle/>
          <a:p>
            <a:pPr lvl="0">
              <a:defRPr/>
            </a:pPr>
            <a:r>
              <a:rPr lang="ru-RU"/>
              <a:t>Образец текста</a:t>
            </a:r>
            <a:endParaRPr/>
          </a:p>
          <a:p>
            <a:pPr lvl="1">
              <a:defRPr/>
            </a:pPr>
            <a:r>
              <a:rPr lang="ru-RU"/>
              <a:t>Второй уровень</a:t>
            </a:r>
            <a:endParaRPr/>
          </a:p>
          <a:p>
            <a:pPr lvl="2">
              <a:defRPr/>
            </a:pPr>
            <a:r>
              <a:rPr lang="ru-RU"/>
              <a:t>Третий уровень</a:t>
            </a:r>
            <a:endParaRPr/>
          </a:p>
          <a:p>
            <a:pPr lvl="3">
              <a:defRPr/>
            </a:pPr>
            <a:r>
              <a:rPr lang="ru-RU"/>
              <a:t>Четвертый уровень</a:t>
            </a:r>
            <a:endParaRPr/>
          </a:p>
          <a:p>
            <a:pPr lvl="4">
              <a:defRPr/>
            </a:pPr>
            <a:r>
              <a:rPr lang="ru-RU"/>
              <a:t>Пятый уровень</a:t>
            </a:r>
            <a:endParaRPr lang="en-US"/>
          </a:p>
        </p:txBody>
      </p:sp>
      <p:sp>
        <p:nvSpPr>
          <p:cNvPr id="6" name="Date Placeholder 3" hidden="0"/>
          <p:cNvSpPr>
            <a:spLocks noGrp="1"/>
          </p:cNvSpPr>
          <p:nvPr isPhoto="0" userDrawn="0">
            <p:ph type="dt" sz="half" idx="2" hasCustomPrompt="0"/>
          </p:nvPr>
        </p:nvSpPr>
        <p:spPr bwMode="auto">
          <a:xfrm>
            <a:off x="6248400" y="4656582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7EAF463A-BC7C-46EE-9F1E-7F377CCA4891}" type="datetimeFigureOut">
              <a:rPr lang="en-US"/>
              <a:t/>
            </a:fld>
            <a:endParaRPr lang="en-US"/>
          </a:p>
        </p:txBody>
      </p:sp>
      <p:sp>
        <p:nvSpPr>
          <p:cNvPr id="7" name="Footer Placeholder 4" hidden="0"/>
          <p:cNvSpPr>
            <a:spLocks noGrp="1"/>
          </p:cNvSpPr>
          <p:nvPr isPhoto="0" userDrawn="0">
            <p:ph type="ftr" sz="quarter" idx="3" hasCustomPrompt="0"/>
          </p:nvPr>
        </p:nvSpPr>
        <p:spPr bwMode="auto">
          <a:xfrm>
            <a:off x="762002" y="4656582"/>
            <a:ext cx="4873869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="1">
                <a:solidFill>
                  <a:schemeClr val="tx2">
                    <a:lumMod val="90000"/>
                    <a:lumOff val="1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 hidden="0"/>
          <p:cNvSpPr>
            <a:spLocks noGrp="1"/>
          </p:cNvSpPr>
          <p:nvPr isPhoto="0" userDrawn="0">
            <p:ph type="sldNum" sz="quarter" idx="4" hasCustomPrompt="0"/>
          </p:nvPr>
        </p:nvSpPr>
        <p:spPr bwMode="auto">
          <a:xfrm>
            <a:off x="7620000" y="4265676"/>
            <a:ext cx="7620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A483448D-3A78-4528-A469-B745A65DA480}" type="slidenum">
              <a:rPr lang="en-US"/>
              <a:t/>
            </a:fld>
            <a:endParaRPr lang="en-US"/>
          </a:p>
        </p:txBody>
      </p:sp>
      <p:sp>
        <p:nvSpPr>
          <p:cNvPr id="9" name="Rectangle 7" hidden="0"/>
          <p:cNvSpPr/>
          <p:nvPr isPhoto="0" userDrawn="0"/>
        </p:nvSpPr>
        <p:spPr bwMode="auto">
          <a:xfrm>
            <a:off x="777240" y="0"/>
            <a:ext cx="7543800" cy="28575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  <p:sp>
        <p:nvSpPr>
          <p:cNvPr id="10" name="Rectangle 8" hidden="0"/>
          <p:cNvSpPr/>
          <p:nvPr isPhoto="0" userDrawn="0"/>
        </p:nvSpPr>
        <p:spPr bwMode="auto">
          <a:xfrm>
            <a:off x="777240" y="4629150"/>
            <a:ext cx="7543800" cy="20574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en-US"/>
          </a:p>
        </p:txBody>
      </p:sp>
    </p:spTree>
  </p:cSld>
  <p:clrMap accent1="accent1" accent2="accent2" accent3="accent3" accent4="accent4" accent5="accent5" accent6="accent6" bg1="lt1" bg2="lt2" folHlink="folHlink" hlink="hlink" tx1="dk1" tx2="dk2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>
        <a:spcBef>
          <a:spcPts val="0"/>
        </a:spcBef>
        <a:buNone/>
        <a:defRPr sz="54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>
        <a:defRPr>
          <a:solidFill>
            <a:schemeClr val="tx2"/>
          </a:solidFill>
        </a:defRPr>
      </a:lvl2pPr>
      <a:lvl3pPr>
        <a:defRPr>
          <a:solidFill>
            <a:schemeClr val="tx2"/>
          </a:solidFill>
        </a:defRPr>
      </a:lvl3pPr>
      <a:lvl4pPr>
        <a:defRPr>
          <a:solidFill>
            <a:schemeClr val="tx2"/>
          </a:solidFill>
        </a:defRPr>
      </a:lvl4pPr>
      <a:lvl5pPr>
        <a:defRPr>
          <a:solidFill>
            <a:schemeClr val="tx2"/>
          </a:solidFill>
        </a:defRPr>
      </a:lvl5pPr>
      <a:lvl6pPr>
        <a:defRPr>
          <a:solidFill>
            <a:schemeClr val="tx2"/>
          </a:solidFill>
        </a:defRPr>
      </a:lvl6pPr>
      <a:lvl7pPr>
        <a:defRPr>
          <a:solidFill>
            <a:schemeClr val="tx2"/>
          </a:solidFill>
        </a:defRPr>
      </a:lvl7pPr>
      <a:lvl8pPr>
        <a:defRPr>
          <a:solidFill>
            <a:schemeClr val="tx2"/>
          </a:solidFill>
        </a:defRPr>
      </a:lvl8pPr>
      <a:lvl9pPr>
        <a:defRPr>
          <a:solidFill>
            <a:schemeClr val="tx2"/>
          </a:solidFill>
        </a:defRPr>
      </a:lvl9pPr>
    </p:titleStyle>
    <p:bodyStyle>
      <a:lvl1pPr marL="274320" indent="-274320" algn="l" defTabSz="914400">
        <a:spcBef>
          <a:spcPts val="0"/>
        </a:spcBef>
        <a:buClr>
          <a:schemeClr val="accent1"/>
        </a:buClr>
        <a:buFont typeface="Arial"/>
        <a:buChar char="•"/>
        <a:defRPr sz="2400">
          <a:solidFill>
            <a:schemeClr val="tx2"/>
          </a:solidFill>
          <a:latin typeface="+mn-lt"/>
          <a:ea typeface="+mn-ea"/>
          <a:cs typeface="+mn-cs"/>
        </a:defRPr>
      </a:lvl1pPr>
      <a:lvl2pPr marL="594360" indent="-274320" algn="l" defTabSz="914400">
        <a:spcBef>
          <a:spcPts val="0"/>
        </a:spcBef>
        <a:buClr>
          <a:schemeClr val="accent1"/>
        </a:buClr>
        <a:buFont typeface="Arial"/>
        <a:buChar char="•"/>
        <a:defRPr sz="2200">
          <a:solidFill>
            <a:schemeClr val="tx2"/>
          </a:solidFill>
          <a:latin typeface="+mn-lt"/>
          <a:ea typeface="+mn-ea"/>
          <a:cs typeface="+mn-cs"/>
        </a:defRPr>
      </a:lvl2pPr>
      <a:lvl3pPr marL="868680" indent="-228600" algn="l" defTabSz="914400">
        <a:spcBef>
          <a:spcPts val="0"/>
        </a:spcBef>
        <a:buClr>
          <a:schemeClr val="accent1"/>
        </a:buClr>
        <a:buFont typeface="Arial"/>
        <a:buChar char="•"/>
        <a:defRPr sz="20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>
        <a:spcBef>
          <a:spcPts val="0"/>
        </a:spcBef>
        <a:buClr>
          <a:schemeClr val="accent1"/>
        </a:buClr>
        <a:buFont typeface="Arial"/>
        <a:buChar char="•"/>
        <a:defRPr sz="1800">
          <a:solidFill>
            <a:schemeClr val="tx2"/>
          </a:solidFill>
          <a:latin typeface="+mn-lt"/>
          <a:ea typeface="+mn-ea"/>
          <a:cs typeface="+mn-cs"/>
        </a:defRPr>
      </a:lvl4pPr>
      <a:lvl5pPr marL="1371600" indent="-228600" algn="l" defTabSz="914400">
        <a:spcBef>
          <a:spcPts val="0"/>
        </a:spcBef>
        <a:buClr>
          <a:schemeClr val="accent1"/>
        </a:buClr>
        <a:buFont typeface="Arial"/>
        <a:buChar char="•"/>
        <a:defRPr sz="1800">
          <a:solidFill>
            <a:schemeClr val="tx2"/>
          </a:solidFill>
          <a:latin typeface="+mn-lt"/>
          <a:ea typeface="+mn-ea"/>
          <a:cs typeface="+mn-cs"/>
        </a:defRPr>
      </a:lvl5pPr>
      <a:lvl6pPr marL="1645920" indent="-228600" algn="l" defTabSz="914400">
        <a:spcBef>
          <a:spcPts val="0"/>
        </a:spcBef>
        <a:buClr>
          <a:schemeClr val="accent1"/>
        </a:buClr>
        <a:buFont typeface="Arial"/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6pPr>
      <a:lvl7pPr marL="1901952" indent="-228600" algn="l" defTabSz="914400">
        <a:spcBef>
          <a:spcPts val="0"/>
        </a:spcBef>
        <a:buClr>
          <a:schemeClr val="accent1"/>
        </a:buClr>
        <a:buFont typeface="Arial"/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7pPr>
      <a:lvl8pPr marL="2194560" indent="-228600" algn="l" defTabSz="914400">
        <a:spcBef>
          <a:spcPts val="0"/>
        </a:spcBef>
        <a:buClr>
          <a:schemeClr val="accent1"/>
        </a:buClr>
        <a:buFont typeface="Arial"/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8pPr>
      <a:lvl9pPr marL="2468880" indent="-228600" algn="l" defTabSz="914400">
        <a:spcBef>
          <a:spcPts val="0"/>
        </a:spcBef>
        <a:buClr>
          <a:schemeClr val="accent1"/>
        </a:buClr>
        <a:buFont typeface="Arial"/>
        <a:buChar char="•"/>
        <a:defRPr sz="16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>
        <a:defRPr sz="18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Relationship Id="rId3" Type="http://schemas.openxmlformats.org/officeDocument/2006/relationships/image" Target="../media/image3.png"/></Relationships>
</file>

<file path=ppt/slides/_rels/slide1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g"/></Relationships>
</file>

<file path=ppt/slides/_rels/slide1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g"/><Relationship Id="rId3" Type="http://schemas.openxmlformats.org/officeDocument/2006/relationships/image" Target="../media/image15.jpg"/></Relationships>
</file>

<file path=ppt/slides/_rels/slide1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Relationship Id="rId3" Type="http://schemas.openxmlformats.org/officeDocument/2006/relationships/image" Target="../media/image17.jpg"/></Relationships>
</file>

<file path=ppt/slides/_rels/slide1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jpg"/></Relationships>
</file>

<file path=ppt/slides/_rels/slide1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jpg"/><Relationship Id="rId3" Type="http://schemas.openxmlformats.org/officeDocument/2006/relationships/image" Target="../media/image20.jpg"/></Relationships>
</file>

<file path=ppt/slides/_rels/slide1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g"/></Relationships>
</file>

<file path=ppt/slides/_rels/slide1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g"/></Relationships>
</file>

<file path=ppt/slides/_rels/slide1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jpg"/></Relationships>
</file>

<file path=ppt/slides/_rels/slide1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jpg"/></Relationships>
</file>

<file path=ppt/slides/_rels/slide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20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jpg"/></Relationships>
</file>

<file path=ppt/slides/_rels/slide21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7.jpg"/></Relationships>
</file>

<file path=ppt/slides/_rels/slide22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8.png"/><Relationship Id="rId3" Type="http://schemas.openxmlformats.org/officeDocument/2006/relationships/image" Target="../media/image4.png"/></Relationships>
</file>

<file path=ppt/slides/_rels/slide2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png"/><Relationship Id="rId3" Type="http://schemas.openxmlformats.org/officeDocument/2006/relationships/image" Target="../media/image30.png"/></Relationships>
</file>

<file path=ppt/slides/_rels/slide2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jpg"/></Relationships>
</file>

<file path=ppt/slides/_rels/slide4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jpg"/></Relationships>
</file>

<file path=ppt/slides/_rels/slide5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6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Relationship Id="rId4" Type="http://schemas.openxmlformats.org/officeDocument/2006/relationships/image" Target="../media/image11.jpg"/></Relationships>
</file>

<file path=ppt/slides/_rels/slide7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file:///C:/Users/1/Desktop/%D0%B0%D1%80%D1%82%20%D1%82%D0%B5%D1%80%D0%B0%D0%BF%D0%B8%D1%8F/%D0%94%D0%B8%D0%B0%D0%B3%D0%BD%D0%BE%CC%81%D1%81%D1%82%D0%B8%D0%BA%D0%B0.doc" TargetMode="External"/><Relationship Id="rId3" Type="http://schemas.openxmlformats.org/officeDocument/2006/relationships/hyperlink" Target="file:///C:/Users/1/Desktop/%D0%B0%D1%80%D1%82%20%D1%82%D0%B5%D1%80%D0%B0%D0%BF%D0%B8%D1%8F/%D0%A2%D0%B2%D0%BE%D1%80%D1%87%D0%B5%D1%81%D1%82%D0%B2%D0%BE.doc" TargetMode="External"/><Relationship Id="rId4" Type="http://schemas.openxmlformats.org/officeDocument/2006/relationships/hyperlink" Target="file:///C:/Users/1/Desktop/%D0%B0%D1%80%D1%82%20%D1%82%D0%B5%D1%80%D0%B0%D0%BF%D0%B8%D1%8F/%D0%A0%D0%B0%D0%B7%D0%B2%D0%B8%D1%82%D0%B8%D0%B5.doc" TargetMode="External"/><Relationship Id="rId5" Type="http://schemas.openxmlformats.org/officeDocument/2006/relationships/hyperlink" Target="file:///C:/Users/1/Desktop/%D0%B0%D1%80%D1%82%20%D1%82%D0%B5%D1%80%D0%B0%D0%BF%D0%B8%D1%8F/%D0%9F%D1%81%D0%B8%D1%85%D0%BE%D0%BA%D0%BE%D1%80%D1%80%D0%B5%D0%BA%D1%86%D0%B8%D1%8F.doc" TargetMode="External"/></Relationships>
</file>

<file path=ppt/slides/_rels/slide8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Подзаголовок 2" hidden="0"/>
          <p:cNvSpPr>
            <a:spLocks noGrp="1"/>
          </p:cNvSpPr>
          <p:nvPr isPhoto="0" userDrawn="0">
            <p:ph type="subTitle" idx="1" hasCustomPrompt="0"/>
          </p:nvPr>
        </p:nvSpPr>
        <p:spPr bwMode="auto">
          <a:xfrm>
            <a:off x="899592" y="2427734"/>
            <a:ext cx="7410588" cy="2153662"/>
          </a:xfrm>
        </p:spPr>
        <p:txBody>
          <a:bodyPr>
            <a:normAutofit fontScale="92500" lnSpcReduction="20000"/>
          </a:bodyPr>
          <a:lstStyle/>
          <a:p>
            <a:pPr algn="ctr">
              <a:defRPr/>
            </a:pPr>
            <a:endParaRPr lang="ru-RU" sz="1600">
              <a:solidFill>
                <a:schemeClr val="tx1"/>
              </a:solidFill>
            </a:endParaRPr>
          </a:p>
          <a:p>
            <a:pPr algn="ctr">
              <a:defRPr/>
            </a:pPr>
            <a:r>
              <a:rPr lang="ru-RU" sz="2600" b="1">
                <a:solidFill>
                  <a:schemeClr val="accent1">
                    <a:lumMod val="75000"/>
                  </a:schemeClr>
                </a:solidFill>
              </a:rPr>
              <a:t>«АРТ-ТЕРАПИЯ» </a:t>
            </a:r>
            <a:endParaRPr/>
          </a:p>
          <a:p>
            <a:pPr algn="ctr">
              <a:defRPr/>
            </a:pPr>
            <a:endParaRPr lang="ru-RU" sz="1600" i="1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1600" i="1">
              <a:solidFill>
                <a:schemeClr val="tx1"/>
              </a:solidFill>
            </a:endParaRPr>
          </a:p>
          <a:p>
            <a:pPr algn="ctr">
              <a:defRPr/>
            </a:pPr>
            <a:endParaRPr lang="ru-RU" sz="1600" i="1">
              <a:solidFill>
                <a:schemeClr val="tx1"/>
              </a:solidFill>
            </a:endParaRPr>
          </a:p>
          <a:p>
            <a:pPr algn="r">
              <a:defRPr/>
            </a:pPr>
            <a:r>
              <a:rPr lang="ru-RU" sz="1600" i="1">
                <a:solidFill>
                  <a:schemeClr val="tx1"/>
                </a:solidFill>
              </a:rPr>
              <a:t>Медицинский </a:t>
            </a:r>
            <a:r>
              <a:rPr lang="ru-RU" sz="1600" i="1">
                <a:solidFill>
                  <a:schemeClr val="tx1"/>
                </a:solidFill>
              </a:rPr>
              <a:t>психолог </a:t>
            </a:r>
            <a:endParaRPr lang="ru-RU" sz="1600" i="1">
              <a:solidFill>
                <a:schemeClr val="tx1"/>
              </a:solidFill>
            </a:endParaRPr>
          </a:p>
          <a:p>
            <a:pPr algn="r">
              <a:defRPr/>
            </a:pPr>
            <a:r>
              <a:rPr lang="ru-RU" sz="1600" i="1">
                <a:solidFill>
                  <a:schemeClr val="tx1"/>
                </a:solidFill>
              </a:rPr>
              <a:t>Центра психолого-психотерапевтической помощи </a:t>
            </a:r>
            <a:endParaRPr/>
          </a:p>
          <a:p>
            <a:pPr algn="r">
              <a:defRPr/>
            </a:pPr>
            <a:r>
              <a:rPr lang="ru-RU" sz="1600" i="1">
                <a:solidFill>
                  <a:schemeClr val="tx1"/>
                </a:solidFill>
              </a:rPr>
              <a:t>Бакулина Марианна Сергеевна.</a:t>
            </a:r>
            <a:endParaRPr lang="ru-RU" sz="1600" i="1">
              <a:solidFill>
                <a:schemeClr val="tx1"/>
              </a:solidFill>
            </a:endParaRPr>
          </a:p>
          <a:p>
            <a:pPr>
              <a:defRPr/>
            </a:pPr>
            <a:endParaRPr lang="ru-RU" sz="1600" i="1">
              <a:solidFill>
                <a:schemeClr val="tx1"/>
              </a:solidFill>
            </a:endParaRPr>
          </a:p>
        </p:txBody>
      </p:sp>
      <p:pic>
        <p:nvPicPr>
          <p:cNvPr id="5" name="Picture 2" hidden="0"/>
          <p:cNvPicPr>
            <a:picLocks noChangeAspect="1" noChangeArrowheads="1"/>
          </p:cNvPicPr>
          <p:nvPr isPhoto="0" userDrawn="0"/>
        </p:nvPicPr>
        <p:blipFill>
          <a:blip r:embed="rId2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/>
        </p:blipFill>
        <p:spPr bwMode="auto">
          <a:xfrm>
            <a:off x="773572" y="8165"/>
            <a:ext cx="2497209" cy="12573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pic>
        <p:nvPicPr>
          <p:cNvPr id="6" name="Picture 3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6633780" y="8165"/>
            <a:ext cx="1676400" cy="1257300"/>
          </a:xfrm>
          <a:prstGeom prst="rect">
            <a:avLst/>
          </a:prstGeom>
          <a:noFill/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</p:spPr>
      </p:pic>
      <p:sp>
        <p:nvSpPr>
          <p:cNvPr id="7" name="Прямоугольник 8" hidden="0"/>
          <p:cNvSpPr/>
          <p:nvPr isPhoto="0" userDrawn="0"/>
        </p:nvSpPr>
        <p:spPr bwMode="auto">
          <a:xfrm>
            <a:off x="3270781" y="4768818"/>
            <a:ext cx="2237323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r">
              <a:defRPr/>
            </a:pPr>
            <a:r>
              <a:rPr lang="ru-RU" i="1"/>
              <a:t>Москва, </a:t>
            </a:r>
            <a:r>
              <a:rPr lang="ru-RU" i="1"/>
              <a:t>2020 </a:t>
            </a:r>
            <a:r>
              <a:rPr lang="ru-RU" i="1"/>
              <a:t>год</a:t>
            </a:r>
            <a:endParaRPr/>
          </a:p>
        </p:txBody>
      </p:sp>
      <p:sp>
        <p:nvSpPr>
          <p:cNvPr id="8" name="Заголовок 5" hidden="0"/>
          <p:cNvSpPr>
            <a:spLocks noAdjustHandles="0" noChangeArrowheads="0"/>
          </p:cNvSpPr>
          <p:nvPr isPhoto="0" userDrawn="0"/>
        </p:nvSpPr>
        <p:spPr bwMode="auto">
          <a:xfrm>
            <a:off x="793180" y="1059582"/>
            <a:ext cx="7514840" cy="1143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numCol="1" rtlCol="0" anchor="b" anchorCtr="0">
            <a:prstTxWarp prst="textTriangle">
              <a:avLst>
                <a:gd name="adj" fmla="val 50000"/>
              </a:avLst>
            </a:prstTxWarp>
            <a:normAutofit/>
          </a:bodyPr>
          <a:lstStyle>
            <a:lvl1pPr algn="l" defTabSz="914400">
              <a:spcBef>
                <a:spcPts val="0"/>
              </a:spcBef>
              <a:buNone/>
              <a:defRPr sz="54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>
              <a:defRPr/>
            </a:pPr>
            <a:r>
              <a:rPr lang="ru-RU" sz="6000" b="1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rgbClr val="E54D09"/>
                </a:solidFill>
              </a:rPr>
              <a:t>Только без паники</a:t>
            </a:r>
            <a:endParaRPr lang="ru-RU" sz="6000" b="1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rgbClr val="E54D09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/>
        <p:txBody>
          <a:bodyPr>
            <a:noAutofit/>
          </a:bodyPr>
          <a:lstStyle/>
          <a:p>
            <a:pPr>
              <a:defRPr/>
            </a:pPr>
            <a:endParaRPr lang="ru-RU" sz="1600"/>
          </a:p>
        </p:txBody>
      </p:sp>
      <p:pic>
        <p:nvPicPr>
          <p:cNvPr id="5" name="Объект 3" descr="https://thepresentation.ru/img/thumbs/1e94ebc8b1ea01ce46c9fb3b60101282-800x.jpg" hidden="0"/>
          <p:cNvPicPr>
            <a:picLocks noGrp="1"/>
          </p:cNvPicPr>
          <p:nvPr isPhoto="0" userDrawn="0">
            <p:ph idx="1" hasCustomPrompt="0"/>
          </p:nvPr>
        </p:nvPicPr>
        <p:blipFill>
          <a:blip r:embed="rId2"/>
          <a:srcRect l="0" t="0" r="0" b="46795"/>
          <a:stretch/>
        </p:blipFill>
        <p:spPr bwMode="auto">
          <a:xfrm>
            <a:off x="827584" y="339502"/>
            <a:ext cx="7200800" cy="424847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611560" y="627534"/>
            <a:ext cx="5040560" cy="3600400"/>
          </a:xfrm>
        </p:spPr>
        <p:txBody>
          <a:bodyPr anchor="t">
            <a:normAutofit/>
          </a:bodyPr>
          <a:lstStyle/>
          <a:p>
            <a:pPr marL="0" indent="0">
              <a:buNone/>
              <a:defRPr/>
            </a:pPr>
            <a:endParaRPr lang="ru-RU" sz="2000">
              <a:latin typeface="+mj-lt"/>
            </a:endParaRPr>
          </a:p>
          <a:p>
            <a:pPr marL="0" indent="0">
              <a:buNone/>
              <a:defRPr/>
            </a:pPr>
            <a:endParaRPr lang="ru-RU" sz="2000">
              <a:latin typeface="+mj-lt"/>
            </a:endParaRPr>
          </a:p>
          <a:p>
            <a:pPr marL="0" indent="0">
              <a:buNone/>
              <a:defRPr/>
            </a:pPr>
            <a:endParaRPr lang="ru-RU" sz="2000">
              <a:latin typeface="+mj-lt"/>
            </a:endParaRPr>
          </a:p>
          <a:p>
            <a:pPr marL="0" indent="0">
              <a:buNone/>
              <a:defRPr/>
            </a:pPr>
            <a:endParaRPr lang="ru-RU" sz="2000">
              <a:latin typeface="+mj-lt"/>
            </a:endParaRPr>
          </a:p>
          <a:p>
            <a:pPr marL="0" indent="0">
              <a:buNone/>
              <a:defRPr/>
            </a:pPr>
            <a:endParaRPr lang="ru-RU" sz="2000">
              <a:latin typeface="+mj-lt"/>
            </a:endParaRPr>
          </a:p>
          <a:p>
            <a:pPr marL="0" indent="0">
              <a:buNone/>
              <a:defRPr/>
            </a:pPr>
            <a:endParaRPr lang="ru-RU" sz="2000">
              <a:latin typeface="+mj-lt"/>
            </a:endParaRPr>
          </a:p>
          <a:p>
            <a:pPr marL="0" indent="0">
              <a:buNone/>
              <a:defRPr/>
            </a:pPr>
            <a:endParaRPr lang="ru-RU" sz="2000">
              <a:latin typeface="+mj-lt"/>
            </a:endParaRPr>
          </a:p>
          <a:p>
            <a:pPr marL="0" indent="0">
              <a:buNone/>
              <a:defRPr/>
            </a:pPr>
            <a:endParaRPr lang="ru-RU" sz="2000">
              <a:latin typeface="+mj-lt"/>
            </a:endParaRPr>
          </a:p>
          <a:p>
            <a:pPr marL="0" indent="0">
              <a:buNone/>
              <a:defRPr/>
            </a:pPr>
            <a:endParaRPr lang="ru-RU" sz="2000">
              <a:latin typeface="+mj-lt"/>
            </a:endParaRPr>
          </a:p>
        </p:txBody>
      </p:sp>
      <p:pic>
        <p:nvPicPr>
          <p:cNvPr id="5" name="Picture 2" descr="https://cf.ppt-online.org/files/slide/l/LwEQAPF4edvM7hzmKDiYGV8cpJnbafUSXB9CRW/slide-2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827584" y="339502"/>
            <a:ext cx="6048672" cy="4248472"/>
          </a:xfrm>
          <a:prstGeom prst="rect">
            <a:avLst/>
          </a:prstGeom>
          <a:noFill/>
        </p:spPr>
      </p:pic>
      <p:pic>
        <p:nvPicPr>
          <p:cNvPr id="6" name="Picture 2" descr="https://pharmvestnik.ru/apps/fv/assets/cache/files/archive/articles/8674/867475/front-jpg/front-z-700.jpg?time=1536051822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6516216" y="2211710"/>
            <a:ext cx="2425229" cy="1823481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Рисунок 8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07504" y="73791"/>
            <a:ext cx="481735" cy="481735"/>
          </a:xfrm>
          <a:prstGeom prst="rect">
            <a:avLst/>
          </a:prstGeom>
        </p:spPr>
      </p:pic>
      <p:pic>
        <p:nvPicPr>
          <p:cNvPr id="5" name="Picture 2" descr="https://avtorsvoejzhizni.ru/wp-content/uploads/2019/03/05d5eeb8b4b9b0d40cc2d8dcccb17982.jpg" hidden="0"/>
          <p:cNvPicPr>
            <a:picLocks noChangeAspect="1" noChangeArrowheads="1"/>
          </p:cNvPicPr>
          <p:nvPr isPhoto="0" userDrawn="0"/>
        </p:nvPicPr>
        <p:blipFill>
          <a:blip r:embed="rId3"/>
          <a:srcRect l="2452" t="4839" r="4021" b="9289"/>
          <a:stretch/>
        </p:blipFill>
        <p:spPr bwMode="auto">
          <a:xfrm>
            <a:off x="1703070" y="411510"/>
            <a:ext cx="5926455" cy="4104456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395536" y="1563638"/>
            <a:ext cx="5040560" cy="2232248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rmAutofit fontScale="92500" lnSpcReduction="20000"/>
          </a:bodyPr>
          <a:lstStyle/>
          <a:p>
            <a:pPr marL="0" indent="0">
              <a:buNone/>
              <a:defRPr/>
            </a:pPr>
            <a:endParaRPr lang="ru-RU" sz="2900" b="1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  <a:defRPr/>
            </a:pPr>
            <a:endParaRPr lang="ru-RU" sz="2000" b="1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ru-RU" sz="2000" b="1">
                <a:solidFill>
                  <a:schemeClr val="accent1">
                    <a:lumMod val="75000"/>
                  </a:schemeClr>
                </a:solidFill>
              </a:rPr>
              <a:t> </a:t>
            </a:r>
            <a:endParaRPr/>
          </a:p>
          <a:p>
            <a:pPr marL="0" indent="0">
              <a:buNone/>
              <a:defRPr/>
            </a:pPr>
            <a:r>
              <a:rPr lang="ru-RU" sz="2000" b="1">
                <a:solidFill>
                  <a:schemeClr val="accent1">
                    <a:lumMod val="75000"/>
                  </a:schemeClr>
                </a:solidFill>
              </a:rPr>
              <a:t>Особенности </a:t>
            </a:r>
            <a:r>
              <a:rPr lang="ru-RU" sz="2000" b="1">
                <a:solidFill>
                  <a:schemeClr val="accent1">
                    <a:lumMod val="75000"/>
                  </a:schemeClr>
                </a:solidFill>
              </a:rPr>
              <a:t>терапевтического процесса сильно зависят от особенностей клиента </a:t>
            </a:r>
            <a:r>
              <a:rPr lang="ru-RU" sz="2000" b="1">
                <a:solidFill>
                  <a:schemeClr val="accent1">
                    <a:lumMod val="75000"/>
                  </a:schemeClr>
                </a:solidFill>
              </a:rPr>
              <a:t>и </a:t>
            </a:r>
            <a:r>
              <a:rPr lang="ru-RU" sz="2000" b="1">
                <a:solidFill>
                  <a:schemeClr val="accent1">
                    <a:lumMod val="75000"/>
                  </a:schemeClr>
                </a:solidFill>
              </a:rPr>
              <a:t>его восприятия, а также от целей и задач конкретного терапевтического взаимодействия</a:t>
            </a:r>
            <a:endParaRPr lang="ru-RU" sz="2000" b="1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  <a:defRPr/>
            </a:pPr>
            <a:endParaRPr lang="ru-RU" sz="2900" b="1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  <a:defRPr/>
            </a:pPr>
            <a:endParaRPr lang="ru-RU" sz="2000" b="1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  <a:defRPr/>
            </a:pPr>
            <a:endParaRPr lang="ru-RU" sz="2000" b="1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5" name="Picture 2" descr="https://www.culture.ru/storage/images/649ed5ba651560aef883e63022d2e1bf/ae85bb4897a89c764db7213e081d89e1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5508104" y="1779662"/>
            <a:ext cx="2904323" cy="2178242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6" name="TextBox 3" hidden="0"/>
          <p:cNvSpPr>
            <a:spLocks noAdjustHandles="0" noChangeArrowheads="0"/>
          </p:cNvSpPr>
          <p:nvPr isPhoto="0" userDrawn="0"/>
        </p:nvSpPr>
        <p:spPr bwMode="auto">
          <a:xfrm>
            <a:off x="1331640" y="483518"/>
            <a:ext cx="7632848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>
                <a:solidFill>
                  <a:schemeClr val="accent1">
                    <a:lumMod val="75000"/>
                  </a:schemeClr>
                </a:solidFill>
              </a:rPr>
              <a:t>ВОЗМОЖНОСТИ ГРУППОВОЙ И ИНДИВИДУАЛЬНОЙ РАБОТЫ</a:t>
            </a:r>
            <a:endParaRPr lang="ru-RU" b="1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762000" y="1228725"/>
            <a:ext cx="4458072" cy="3200400"/>
          </a:xfrm>
        </p:spPr>
        <p:txBody>
          <a:bodyPr anchor="t">
            <a:normAutofit/>
          </a:bodyPr>
          <a:lstStyle/>
          <a:p>
            <a:pPr marL="0" indent="0">
              <a:buNone/>
              <a:defRPr/>
            </a:pPr>
            <a:endParaRPr lang="ru-RU"/>
          </a:p>
          <a:p>
            <a:pPr marL="0" indent="0">
              <a:buNone/>
              <a:defRPr/>
            </a:pPr>
            <a:endParaRPr lang="ru-RU"/>
          </a:p>
        </p:txBody>
      </p:sp>
      <p:pic>
        <p:nvPicPr>
          <p:cNvPr id="5" name="Picture 2" descr="https://ukraine.web2ua.com/wp-content/uploads/2019/06/668623_kak_oblgosadministracii_i_drugie_faktory_.jpe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6228184" y="411510"/>
            <a:ext cx="1408156" cy="792087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6" name="TextBox 6" hidden="0"/>
          <p:cNvSpPr>
            <a:spLocks noAdjustHandles="0" noChangeArrowheads="0"/>
          </p:cNvSpPr>
          <p:nvPr isPhoto="0" userDrawn="0"/>
        </p:nvSpPr>
        <p:spPr bwMode="auto">
          <a:xfrm>
            <a:off x="1979712" y="411510"/>
            <a:ext cx="3744416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chemeClr val="accent1">
                    <a:lumMod val="75000"/>
                  </a:schemeClr>
                </a:solidFill>
              </a:rPr>
              <a:t>ГРУППОВАЯ РАБОТА</a:t>
            </a:r>
            <a:endParaRPr lang="ru-RU" sz="20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7" name="TextBox 7" hidden="0"/>
          <p:cNvSpPr>
            <a:spLocks noAdjustHandles="0" noChangeArrowheads="0"/>
          </p:cNvSpPr>
          <p:nvPr isPhoto="0" userDrawn="0"/>
        </p:nvSpPr>
        <p:spPr bwMode="auto">
          <a:xfrm>
            <a:off x="251520" y="1203598"/>
            <a:ext cx="6696744" cy="3011594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 marL="431799" indent="-314325">
              <a:lnSpc>
                <a:spcPct val="95000"/>
              </a:lnSpc>
              <a:spcBef>
                <a:spcPts val="0"/>
              </a:spcBef>
              <a:spcAft>
                <a:spcPts val="1413"/>
              </a:spcAft>
              <a:buClr>
                <a:srgbClr val="00FFFF"/>
              </a:buClr>
              <a:buSzPct val="45000"/>
              <a:buFont typeface="Wingdings"/>
              <a:buChar char=""/>
              <a:tabLst>
                <a:tab pos="431799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2" algn="l"/>
                <a:tab pos="5927725" algn="l"/>
                <a:tab pos="6376988" algn="l"/>
                <a:tab pos="6826250" algn="l"/>
                <a:tab pos="7275513" algn="l"/>
                <a:tab pos="7724774" algn="l"/>
                <a:tab pos="8174038" algn="l"/>
                <a:tab pos="8623300" algn="l"/>
                <a:tab pos="9072563" algn="l"/>
              </a:tabLst>
              <a:defRPr/>
            </a:pPr>
            <a:r>
              <a:rPr lang="ru-RU" sz="1400" b="1">
                <a:solidFill>
                  <a:schemeClr val="accent1">
                    <a:lumMod val="75000"/>
                  </a:schemeClr>
                </a:solidFill>
              </a:rPr>
              <a:t>Раскрытие индивидуальных потребностей, чувств, проблем участников</a:t>
            </a:r>
            <a:endParaRPr/>
          </a:p>
          <a:p>
            <a:pPr marL="431799" indent="-314325">
              <a:lnSpc>
                <a:spcPct val="95000"/>
              </a:lnSpc>
              <a:spcBef>
                <a:spcPts val="0"/>
              </a:spcBef>
              <a:spcAft>
                <a:spcPts val="1413"/>
              </a:spcAft>
              <a:buClr>
                <a:srgbClr val="00FFFF"/>
              </a:buClr>
              <a:buSzPct val="45000"/>
              <a:buFont typeface="Wingdings"/>
              <a:buChar char=""/>
              <a:tabLst>
                <a:tab pos="431799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2" algn="l"/>
                <a:tab pos="5927725" algn="l"/>
                <a:tab pos="6376988" algn="l"/>
                <a:tab pos="6826250" algn="l"/>
                <a:tab pos="7275513" algn="l"/>
                <a:tab pos="7724774" algn="l"/>
                <a:tab pos="8174038" algn="l"/>
                <a:tab pos="8623300" algn="l"/>
                <a:tab pos="9072563" algn="l"/>
              </a:tabLst>
              <a:defRPr/>
            </a:pPr>
            <a:r>
              <a:rPr lang="ru-RU" sz="1400" b="1">
                <a:solidFill>
                  <a:schemeClr val="accent1">
                    <a:lumMod val="75000"/>
                  </a:schemeClr>
                </a:solidFill>
              </a:rPr>
              <a:t>Структурирование и организация поведения</a:t>
            </a:r>
            <a:endParaRPr/>
          </a:p>
          <a:p>
            <a:pPr marL="431799" indent="-314325">
              <a:lnSpc>
                <a:spcPct val="95000"/>
              </a:lnSpc>
              <a:spcBef>
                <a:spcPts val="0"/>
              </a:spcBef>
              <a:spcAft>
                <a:spcPts val="1413"/>
              </a:spcAft>
              <a:buClr>
                <a:srgbClr val="00FFFF"/>
              </a:buClr>
              <a:buSzPct val="45000"/>
              <a:buFont typeface="Wingdings"/>
              <a:buChar char=""/>
              <a:tabLst>
                <a:tab pos="431799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2" algn="l"/>
                <a:tab pos="5927725" algn="l"/>
                <a:tab pos="6376988" algn="l"/>
                <a:tab pos="6826250" algn="l"/>
                <a:tab pos="7275513" algn="l"/>
                <a:tab pos="7724774" algn="l"/>
                <a:tab pos="8174038" algn="l"/>
                <a:tab pos="8623300" algn="l"/>
                <a:tab pos="9072563" algn="l"/>
              </a:tabLst>
              <a:defRPr/>
            </a:pPr>
            <a:r>
              <a:rPr lang="ru-RU" sz="1400" b="1">
                <a:solidFill>
                  <a:schemeClr val="accent1">
                    <a:lumMod val="75000"/>
                  </a:schemeClr>
                </a:solidFill>
              </a:rPr>
              <a:t>Преодоление тревоги и сопротивления, препятствующих саморазвитию</a:t>
            </a:r>
            <a:endParaRPr/>
          </a:p>
          <a:p>
            <a:pPr marL="431799" indent="-314325">
              <a:lnSpc>
                <a:spcPct val="95000"/>
              </a:lnSpc>
              <a:spcBef>
                <a:spcPts val="0"/>
              </a:spcBef>
              <a:spcAft>
                <a:spcPts val="1413"/>
              </a:spcAft>
              <a:buClr>
                <a:srgbClr val="00FFFF"/>
              </a:buClr>
              <a:buSzPct val="45000"/>
              <a:buFont typeface="Wingdings"/>
              <a:buChar char=""/>
              <a:tabLst>
                <a:tab pos="431799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2" algn="l"/>
                <a:tab pos="5927725" algn="l"/>
                <a:tab pos="6376988" algn="l"/>
                <a:tab pos="6826250" algn="l"/>
                <a:tab pos="7275513" algn="l"/>
                <a:tab pos="7724774" algn="l"/>
                <a:tab pos="8174038" algn="l"/>
                <a:tab pos="8623300" algn="l"/>
                <a:tab pos="9072563" algn="l"/>
              </a:tabLst>
              <a:defRPr/>
            </a:pPr>
            <a:r>
              <a:rPr lang="ru-RU" sz="1400" b="1">
                <a:solidFill>
                  <a:schemeClr val="accent1">
                    <a:lumMod val="75000"/>
                  </a:schemeClr>
                </a:solidFill>
              </a:rPr>
              <a:t>Постепенная коррекция имеющихся нарушений поведения и эмоциональных расстройств</a:t>
            </a:r>
            <a:endParaRPr/>
          </a:p>
          <a:p>
            <a:pPr marL="431799" indent="-314325">
              <a:lnSpc>
                <a:spcPct val="95000"/>
              </a:lnSpc>
              <a:spcBef>
                <a:spcPts val="0"/>
              </a:spcBef>
              <a:spcAft>
                <a:spcPts val="1413"/>
              </a:spcAft>
              <a:buClr>
                <a:srgbClr val="00FFFF"/>
              </a:buClr>
              <a:buSzPct val="45000"/>
              <a:buFont typeface="Wingdings"/>
              <a:buChar char=""/>
              <a:tabLst>
                <a:tab pos="431799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2" algn="l"/>
                <a:tab pos="5927725" algn="l"/>
                <a:tab pos="6376988" algn="l"/>
                <a:tab pos="6826250" algn="l"/>
                <a:tab pos="7275513" algn="l"/>
                <a:tab pos="7724774" algn="l"/>
                <a:tab pos="8174038" algn="l"/>
                <a:tab pos="8623300" algn="l"/>
                <a:tab pos="9072563" algn="l"/>
              </a:tabLst>
              <a:defRPr/>
            </a:pPr>
            <a:r>
              <a:rPr lang="ru-RU" sz="1400" b="1">
                <a:solidFill>
                  <a:schemeClr val="accent1">
                    <a:lumMod val="75000"/>
                  </a:schemeClr>
                </a:solidFill>
              </a:rPr>
              <a:t>Развития у участников более адаптивных моделей поведения, здоровых потребностей, формирование положительной «</a:t>
            </a:r>
            <a:r>
              <a:rPr lang="ru-RU" sz="1400" b="1">
                <a:solidFill>
                  <a:schemeClr val="accent1">
                    <a:lumMod val="75000"/>
                  </a:schemeClr>
                </a:solidFill>
              </a:rPr>
              <a:t>Я-концепции</a:t>
            </a:r>
            <a:r>
              <a:rPr lang="ru-RU" sz="1400" b="1">
                <a:solidFill>
                  <a:schemeClr val="accent1">
                    <a:lumMod val="75000"/>
                  </a:schemeClr>
                </a:solidFill>
              </a:rPr>
              <a:t>»</a:t>
            </a:r>
            <a:endParaRPr/>
          </a:p>
          <a:p>
            <a:pPr marL="431799" indent="-314325">
              <a:lnSpc>
                <a:spcPct val="95000"/>
              </a:lnSpc>
              <a:spcBef>
                <a:spcPts val="0"/>
              </a:spcBef>
              <a:spcAft>
                <a:spcPts val="1413"/>
              </a:spcAft>
              <a:buClr>
                <a:srgbClr val="00FFFF"/>
              </a:buClr>
              <a:buSzPct val="45000"/>
              <a:buFont typeface="Wingdings"/>
              <a:buChar char=""/>
              <a:tabLst>
                <a:tab pos="431799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2" algn="l"/>
                <a:tab pos="5927725" algn="l"/>
                <a:tab pos="6376988" algn="l"/>
                <a:tab pos="6826250" algn="l"/>
                <a:tab pos="7275513" algn="l"/>
                <a:tab pos="7724774" algn="l"/>
                <a:tab pos="8174038" algn="l"/>
                <a:tab pos="8623300" algn="l"/>
                <a:tab pos="9072563" algn="l"/>
              </a:tabLst>
              <a:defRPr/>
            </a:pPr>
            <a:r>
              <a:rPr lang="ru-RU" sz="1400" b="1">
                <a:solidFill>
                  <a:schemeClr val="accent1">
                    <a:lumMod val="75000"/>
                  </a:schemeClr>
                </a:solidFill>
              </a:rPr>
              <a:t>Закрепление полученного положительного опыта</a:t>
            </a:r>
            <a:endParaRPr/>
          </a:p>
          <a:p>
            <a:pPr marL="431799" indent="-314325">
              <a:lnSpc>
                <a:spcPct val="95000"/>
              </a:lnSpc>
              <a:spcBef>
                <a:spcPts val="0"/>
              </a:spcBef>
              <a:spcAft>
                <a:spcPts val="1413"/>
              </a:spcAft>
              <a:buClr>
                <a:srgbClr val="00FFFF"/>
              </a:buClr>
              <a:buSzPct val="45000"/>
              <a:buFont typeface="Wingdings"/>
              <a:buChar char=""/>
              <a:tabLst>
                <a:tab pos="431799" algn="l"/>
                <a:tab pos="536575" algn="l"/>
                <a:tab pos="985838" algn="l"/>
                <a:tab pos="1435100" algn="l"/>
                <a:tab pos="1884363" algn="l"/>
                <a:tab pos="2333625" algn="l"/>
                <a:tab pos="2782888" algn="l"/>
                <a:tab pos="3232150" algn="l"/>
                <a:tab pos="3681413" algn="l"/>
                <a:tab pos="4130675" algn="l"/>
                <a:tab pos="4579938" algn="l"/>
                <a:tab pos="5029200" algn="l"/>
                <a:tab pos="5478462" algn="l"/>
                <a:tab pos="5927725" algn="l"/>
                <a:tab pos="6376988" algn="l"/>
                <a:tab pos="6826250" algn="l"/>
                <a:tab pos="7275513" algn="l"/>
                <a:tab pos="7724774" algn="l"/>
                <a:tab pos="8174038" algn="l"/>
                <a:tab pos="8623300" algn="l"/>
                <a:tab pos="9072563" algn="l"/>
              </a:tabLst>
              <a:defRPr/>
            </a:pPr>
            <a:r>
              <a:rPr lang="ru-RU" sz="1400" b="1">
                <a:solidFill>
                  <a:schemeClr val="accent1">
                    <a:lumMod val="75000"/>
                  </a:schemeClr>
                </a:solidFill>
              </a:rPr>
              <a:t>Подведение участниками </a:t>
            </a:r>
            <a:r>
              <a:rPr lang="ru-RU" sz="1400" b="1">
                <a:solidFill>
                  <a:schemeClr val="accent1">
                    <a:lumMod val="75000"/>
                  </a:schemeClr>
                </a:solidFill>
              </a:rPr>
              <a:t>арт-терапевтического</a:t>
            </a:r>
            <a:r>
              <a:rPr lang="ru-RU" sz="1400" b="1">
                <a:solidFill>
                  <a:schemeClr val="accent1">
                    <a:lumMod val="75000"/>
                  </a:schemeClr>
                </a:solidFill>
              </a:rPr>
              <a:t> процесса личных итогов</a:t>
            </a:r>
            <a:endParaRPr lang="ru-RU" sz="1400" b="1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Picture 2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6804248" y="1707653"/>
            <a:ext cx="2280276" cy="167761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467544" y="1228725"/>
            <a:ext cx="4392488" cy="3200400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anchor="t">
            <a:normAutofit/>
          </a:bodyPr>
          <a:lstStyle/>
          <a:p>
            <a:pPr marL="0" indent="0">
              <a:buNone/>
              <a:defRPr/>
            </a:pPr>
            <a:r>
              <a:rPr lang="ru-RU" sz="1600" b="1">
                <a:solidFill>
                  <a:schemeClr val="accent1">
                    <a:lumMod val="75000"/>
                  </a:schemeClr>
                </a:solidFill>
              </a:rPr>
              <a:t>Зачастую </a:t>
            </a:r>
            <a:r>
              <a:rPr lang="ru-RU" sz="1600" b="1">
                <a:solidFill>
                  <a:schemeClr val="accent1">
                    <a:lumMod val="75000"/>
                  </a:schemeClr>
                </a:solidFill>
              </a:rPr>
              <a:t>будет отличаться глубиной проработки, поскольку не всегда клиент готов прилюдно  озвучить в группе то, что его действительно беспокоит. Однако при этом может потребоваться гораздо больше времени.</a:t>
            </a:r>
            <a:endParaRPr/>
          </a:p>
          <a:p>
            <a:pPr marL="0" indent="0">
              <a:buNone/>
              <a:defRPr/>
            </a:pPr>
            <a:r>
              <a:rPr lang="ru-RU" sz="1600" b="1">
                <a:solidFill>
                  <a:schemeClr val="accent1">
                    <a:lumMod val="75000"/>
                  </a:schemeClr>
                </a:solidFill>
              </a:rPr>
              <a:t>Также, если вопрос </a:t>
            </a:r>
            <a:r>
              <a:rPr lang="ru-RU" sz="1600" b="1">
                <a:solidFill>
                  <a:schemeClr val="accent1">
                    <a:lumMod val="75000"/>
                  </a:schemeClr>
                </a:solidFill>
              </a:rPr>
              <a:t>касается </a:t>
            </a:r>
            <a:r>
              <a:rPr lang="ru-RU" sz="1600" b="1">
                <a:solidFill>
                  <a:schemeClr val="accent1">
                    <a:lumMod val="75000"/>
                  </a:schemeClr>
                </a:solidFill>
              </a:rPr>
              <a:t>привычных клиенту психологических защит, то под влиянием группы действие этих механизмов может усиливаться, поскольку сопротивление группе может быть сильнее индивидуального сопротивления терапевту. </a:t>
            </a:r>
            <a:endParaRPr/>
          </a:p>
          <a:p>
            <a:pPr marL="0" indent="0">
              <a:buNone/>
              <a:defRPr/>
            </a:pPr>
            <a:endParaRPr lang="ru-RU"/>
          </a:p>
          <a:p>
            <a:pPr>
              <a:defRPr/>
            </a:pPr>
            <a:endParaRPr lang="ru-RU"/>
          </a:p>
          <a:p>
            <a:pPr>
              <a:defRPr/>
            </a:pPr>
            <a:endParaRPr lang="ru-RU"/>
          </a:p>
        </p:txBody>
      </p:sp>
      <p:pic>
        <p:nvPicPr>
          <p:cNvPr id="5" name="Объект 3" hidden="0"/>
          <p:cNvPicPr>
            <a:picLocks noChangeAspect="1"/>
          </p:cNvPicPr>
          <p:nvPr isPhoto="0" userDrawn="0"/>
        </p:nvPicPr>
        <p:blipFill>
          <a:blip r:embed="rId2"/>
          <a:srcRect l="0" t="-1" r="0" b="3365"/>
          <a:stretch/>
        </p:blipFill>
        <p:spPr bwMode="auto">
          <a:xfrm>
            <a:off x="4963007" y="1563638"/>
            <a:ext cx="3281401" cy="2592288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6" name="TextBox 4" hidden="0"/>
          <p:cNvSpPr>
            <a:spLocks noAdjustHandles="0" noChangeArrowheads="0"/>
          </p:cNvSpPr>
          <p:nvPr isPhoto="0" userDrawn="0"/>
        </p:nvSpPr>
        <p:spPr bwMode="auto">
          <a:xfrm>
            <a:off x="2411760" y="483518"/>
            <a:ext cx="4824536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chemeClr val="accent1">
                    <a:lumMod val="75000"/>
                  </a:schemeClr>
                </a:solidFill>
              </a:rPr>
              <a:t>ИНДИВИДУАЛЬНАЯ РАБОТА</a:t>
            </a:r>
            <a:endParaRPr lang="ru-RU" sz="2000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611560" y="1131590"/>
            <a:ext cx="4680520" cy="3312368"/>
          </a:xfrm>
        </p:spPr>
        <p:txBody>
          <a:bodyPr anchor="t">
            <a:normAutofit/>
          </a:bodyPr>
          <a:lstStyle/>
          <a:p>
            <a:pPr marL="0" indent="0">
              <a:buNone/>
              <a:defRPr/>
            </a:pPr>
            <a:endParaRPr lang="ru-RU" sz="140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  <a:defRPr/>
            </a:pPr>
            <a:endParaRPr lang="ru-RU"/>
          </a:p>
          <a:p>
            <a:pPr>
              <a:defRPr/>
            </a:pPr>
            <a:endParaRPr lang="ru-RU"/>
          </a:p>
        </p:txBody>
      </p:sp>
      <p:pic>
        <p:nvPicPr>
          <p:cNvPr id="5" name="Picture 2" descr="https://img.labirint.ru/rcimg/5c464945db7b2715409a69e058c34022/1920x1080/comments_pic/1622/0_f80a0bb71c8e5a6440dedf2ee5c5f087_1465140398.jpeg?1465140560" hidden="0"/>
          <p:cNvPicPr>
            <a:picLocks noChangeAspect="1" noChangeArrowheads="1"/>
          </p:cNvPicPr>
          <p:nvPr isPhoto="0" userDrawn="0"/>
        </p:nvPicPr>
        <p:blipFill>
          <a:blip r:embed="rId2"/>
          <a:srcRect l="0" t="0" r="2869" b="7003"/>
          <a:stretch/>
        </p:blipFill>
        <p:spPr bwMode="auto">
          <a:xfrm>
            <a:off x="5652120" y="1419622"/>
            <a:ext cx="3170692" cy="2276837"/>
          </a:xfrm>
          <a:prstGeom prst="rect">
            <a:avLst/>
          </a:prstGeom>
          <a:noFill/>
          <a:effectLst>
            <a:softEdge rad="31750"/>
          </a:effectLst>
        </p:spPr>
      </p:pic>
      <p:sp>
        <p:nvSpPr>
          <p:cNvPr id="6" name="Прямоугольник 3" hidden="0"/>
          <p:cNvSpPr/>
          <p:nvPr isPhoto="0" userDrawn="0"/>
        </p:nvSpPr>
        <p:spPr bwMode="auto">
          <a:xfrm>
            <a:off x="323528" y="1275606"/>
            <a:ext cx="5040560" cy="2585323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>
                <a:solidFill>
                  <a:schemeClr val="accent1">
                    <a:lumMod val="75000"/>
                  </a:schemeClr>
                </a:solidFill>
              </a:rPr>
              <a:t>Метафорические ассоциативные карты (МАК) – особый инструмент арт-терапии, работа с которым основывается на принципах и постулатах проективных методик. </a:t>
            </a:r>
            <a:endParaRPr lang="ru-RU" b="1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b="1">
                <a:solidFill>
                  <a:schemeClr val="accent1">
                    <a:lumMod val="75000"/>
                  </a:schemeClr>
                </a:solidFill>
              </a:rPr>
              <a:t>Преимущество </a:t>
            </a:r>
            <a:r>
              <a:rPr lang="ru-RU" b="1">
                <a:solidFill>
                  <a:schemeClr val="accent1">
                    <a:lumMod val="75000"/>
                  </a:schemeClr>
                </a:solidFill>
              </a:rPr>
              <a:t>МАК в сравнении с другими методами арт-терапии, заключается в том, что в них отсутствуют закрепленные значения. Каждый человек в процессе работы сам определяет их смысл</a:t>
            </a:r>
            <a:endParaRPr/>
          </a:p>
        </p:txBody>
      </p:sp>
      <p:sp>
        <p:nvSpPr>
          <p:cNvPr id="7" name="TextBox 6" hidden="0"/>
          <p:cNvSpPr>
            <a:spLocks noAdjustHandles="0" noChangeArrowheads="0"/>
          </p:cNvSpPr>
          <p:nvPr isPhoto="0" userDrawn="0"/>
        </p:nvSpPr>
        <p:spPr bwMode="auto">
          <a:xfrm>
            <a:off x="827584" y="555526"/>
            <a:ext cx="8064896" cy="369332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>
                <a:solidFill>
                  <a:schemeClr val="accent1">
                    <a:lumMod val="75000"/>
                  </a:schemeClr>
                </a:solidFill>
              </a:rPr>
              <a:t>МЕТАФОРИЧЕСКИЕ  КАРТЫ КАК ИНСТРУМЕНТ АРТ-ТЕРАПИИ</a:t>
            </a:r>
            <a:endParaRPr lang="ru-RU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762000" y="2715766"/>
            <a:ext cx="7482408" cy="1800200"/>
          </a:xfrm>
        </p:spPr>
        <p:txBody>
          <a:bodyPr anchor="t">
            <a:normAutofit/>
          </a:bodyPr>
          <a:lstStyle/>
          <a:p>
            <a:pPr marL="0" indent="0">
              <a:buNone/>
              <a:defRPr/>
            </a:pPr>
            <a:endParaRPr lang="ru-RU" sz="1400">
              <a:solidFill>
                <a:schemeClr val="tx1"/>
              </a:solidFill>
            </a:endParaRPr>
          </a:p>
          <a:p>
            <a:pPr>
              <a:defRPr/>
            </a:pPr>
            <a:endParaRPr lang="ru-RU" sz="1400">
              <a:solidFill>
                <a:schemeClr val="tx1"/>
              </a:solidFill>
              <a:latin typeface="+mj-lt"/>
            </a:endParaRPr>
          </a:p>
          <a:p>
            <a:pPr>
              <a:defRPr/>
            </a:pPr>
            <a:endParaRPr lang="ru-RU" sz="1200"/>
          </a:p>
          <a:p>
            <a:pPr>
              <a:defRPr/>
            </a:pPr>
            <a:endParaRPr lang="ru-RU" sz="1200"/>
          </a:p>
          <a:p>
            <a:pPr>
              <a:defRPr/>
            </a:pPr>
            <a:endParaRPr lang="ru-RU" sz="1200">
              <a:solidFill>
                <a:schemeClr val="tx1"/>
              </a:solidFill>
            </a:endParaRPr>
          </a:p>
          <a:p>
            <a:pPr>
              <a:defRPr/>
            </a:pPr>
            <a:endParaRPr lang="ru-RU" sz="1200">
              <a:solidFill>
                <a:schemeClr val="tx1"/>
              </a:solidFill>
            </a:endParaRPr>
          </a:p>
          <a:p>
            <a:pPr>
              <a:defRPr/>
            </a:pPr>
            <a:endParaRPr lang="ru-RU" sz="1200">
              <a:solidFill>
                <a:schemeClr val="tx1"/>
              </a:solidFill>
            </a:endParaRPr>
          </a:p>
          <a:p>
            <a:pPr>
              <a:defRPr/>
            </a:pPr>
            <a:endParaRPr lang="ru-RU" sz="1200">
              <a:solidFill>
                <a:schemeClr val="tx1"/>
              </a:solidFill>
            </a:endParaRPr>
          </a:p>
          <a:p>
            <a:pPr>
              <a:defRPr/>
            </a:pPr>
            <a:endParaRPr lang="ru-RU" sz="1200">
              <a:solidFill>
                <a:schemeClr val="tx1"/>
              </a:solidFill>
            </a:endParaRPr>
          </a:p>
          <a:p>
            <a:pPr>
              <a:defRPr/>
            </a:pPr>
            <a:endParaRPr lang="ru-RU"/>
          </a:p>
        </p:txBody>
      </p:sp>
      <p:pic>
        <p:nvPicPr>
          <p:cNvPr id="5" name="Picture 2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5148064" y="1419622"/>
            <a:ext cx="3456384" cy="2304256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6" name="TextBox 5" hidden="0"/>
          <p:cNvSpPr>
            <a:spLocks noAdjustHandles="0" noChangeArrowheads="0"/>
          </p:cNvSpPr>
          <p:nvPr isPhoto="0" userDrawn="0"/>
        </p:nvSpPr>
        <p:spPr bwMode="auto">
          <a:xfrm>
            <a:off x="827584" y="339502"/>
            <a:ext cx="7920880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>
                <a:solidFill>
                  <a:schemeClr val="accent1">
                    <a:lumMod val="75000"/>
                  </a:schemeClr>
                </a:solidFill>
              </a:rPr>
              <a:t>МЕТАФОРИЧЕСКИЕ КАРТЫ В ТЕРАПИИ ПСИХОСОМАТИЧЕСКИХ РАССТРОЙСТВ</a:t>
            </a:r>
            <a:endParaRPr lang="ru-RU"/>
          </a:p>
        </p:txBody>
      </p:sp>
      <p:sp>
        <p:nvSpPr>
          <p:cNvPr id="7" name="Прямоугольник 6" hidden="0"/>
          <p:cNvSpPr/>
          <p:nvPr isPhoto="0" userDrawn="0"/>
        </p:nvSpPr>
        <p:spPr bwMode="auto">
          <a:xfrm>
            <a:off x="395536" y="987574"/>
            <a:ext cx="4932040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defRPr/>
            </a:pPr>
            <a:r>
              <a:rPr lang="ru-RU" b="1">
                <a:solidFill>
                  <a:schemeClr val="accent1">
                    <a:lumMod val="75000"/>
                  </a:schemeClr>
                </a:solidFill>
              </a:rPr>
              <a:t>Во время терапевтической сессии для решения  психосоматической проблемы стоит вопрос о правильной диагностике. Вопрос в желании дойти и докопаться до сути происходящего и суметь взглянуть правде в глаза, как бы тяжела она ни была. </a:t>
            </a:r>
            <a:endParaRPr/>
          </a:p>
          <a:p>
            <a:pPr>
              <a:defRPr/>
            </a:pPr>
            <a:r>
              <a:rPr lang="ru-RU" b="1">
                <a:solidFill>
                  <a:schemeClr val="accent1">
                    <a:lumMod val="50000"/>
                  </a:schemeClr>
                </a:solidFill>
              </a:rPr>
              <a:t>Болезнь</a:t>
            </a:r>
            <a:r>
              <a:rPr lang="ru-RU" b="1">
                <a:solidFill>
                  <a:schemeClr val="accent1">
                    <a:lumMod val="75000"/>
                  </a:schemeClr>
                </a:solidFill>
              </a:rPr>
              <a:t> – это отражение нашей внутренней жизни (мыслей, чувств, переживаний), в которой произошло нечто такое, что требует нашего немедленного внимания и не может быть выражено словами на сознательном уровне. </a:t>
            </a:r>
            <a:endParaRPr lang="ru-RU" b="1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hidden="0"/>
          <p:cNvPicPr>
            <a:picLocks noChangeAspect="1" noChangeArrowheads="1"/>
          </p:cNvPicPr>
          <p:nvPr isPhoto="0" userDrawn="0"/>
        </p:nvPicPr>
        <p:blipFill>
          <a:blip r:embed="rId2"/>
          <a:srcRect l="50000" t="-1" r="0" b="-3665"/>
          <a:stretch/>
        </p:blipFill>
        <p:spPr bwMode="auto">
          <a:xfrm>
            <a:off x="6300192" y="821829"/>
            <a:ext cx="2286000" cy="355473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sp>
        <p:nvSpPr>
          <p:cNvPr id="5" name="TextBox 3" hidden="0"/>
          <p:cNvSpPr>
            <a:spLocks noAdjustHandles="0" noChangeArrowheads="0"/>
          </p:cNvSpPr>
          <p:nvPr isPhoto="0" userDrawn="0"/>
        </p:nvSpPr>
        <p:spPr bwMode="auto">
          <a:xfrm>
            <a:off x="323528" y="1131590"/>
            <a:ext cx="5976664" cy="2893100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chemeClr val="accent1">
                    <a:lumMod val="75000"/>
                  </a:schemeClr>
                </a:solidFill>
              </a:rPr>
              <a:t>1</a:t>
            </a:r>
            <a:r>
              <a:rPr lang="ru-RU" sz="1400" b="1">
                <a:solidFill>
                  <a:schemeClr val="accent1">
                    <a:lumMod val="75000"/>
                  </a:schemeClr>
                </a:solidFill>
              </a:rPr>
              <a:t>. Найти в теле симптом;</a:t>
            </a:r>
            <a:endParaRPr/>
          </a:p>
          <a:p>
            <a:pPr>
              <a:defRPr/>
            </a:pPr>
            <a:r>
              <a:rPr lang="ru-RU" sz="1400" b="1">
                <a:solidFill>
                  <a:schemeClr val="accent1">
                    <a:lumMod val="75000"/>
                  </a:schemeClr>
                </a:solidFill>
              </a:rPr>
              <a:t>2. Сформировать образ (форма, цвет, температура, живое - не живое);</a:t>
            </a:r>
            <a:endParaRPr/>
          </a:p>
          <a:p>
            <a:pPr>
              <a:defRPr/>
            </a:pPr>
            <a:r>
              <a:rPr lang="ru-RU" sz="1400" b="1">
                <a:solidFill>
                  <a:schemeClr val="accent1">
                    <a:lumMod val="75000"/>
                  </a:schemeClr>
                </a:solidFill>
              </a:rPr>
              <a:t>3. Понять и услышать сигналы симптома;</a:t>
            </a:r>
            <a:endParaRPr/>
          </a:p>
          <a:p>
            <a:pPr>
              <a:defRPr/>
            </a:pPr>
            <a:r>
              <a:rPr lang="ru-RU" sz="1400" b="1">
                <a:solidFill>
                  <a:schemeClr val="accent1">
                    <a:lumMod val="75000"/>
                  </a:schemeClr>
                </a:solidFill>
              </a:rPr>
              <a:t>4. Определить энергетический ресурс симптома ;</a:t>
            </a:r>
            <a:endParaRPr/>
          </a:p>
          <a:p>
            <a:pPr>
              <a:defRPr/>
            </a:pPr>
            <a:r>
              <a:rPr lang="ru-RU" sz="1400" b="1">
                <a:solidFill>
                  <a:schemeClr val="accent1">
                    <a:lumMod val="75000"/>
                  </a:schemeClr>
                </a:solidFill>
              </a:rPr>
              <a:t>5. Выявить " Ядро" - первая история из жизни, запустившая симптом;</a:t>
            </a:r>
            <a:endParaRPr/>
          </a:p>
          <a:p>
            <a:pPr>
              <a:defRPr/>
            </a:pPr>
            <a:r>
              <a:rPr lang="ru-RU" sz="1400" b="1">
                <a:solidFill>
                  <a:schemeClr val="accent1">
                    <a:lumMod val="75000"/>
                  </a:schemeClr>
                </a:solidFill>
              </a:rPr>
              <a:t>6. </a:t>
            </a:r>
            <a:r>
              <a:rPr lang="ru-RU" sz="1400" b="1">
                <a:solidFill>
                  <a:schemeClr val="accent1">
                    <a:lumMod val="75000"/>
                  </a:schemeClr>
                </a:solidFill>
              </a:rPr>
              <a:t>Перепрожить</a:t>
            </a:r>
            <a:r>
              <a:rPr lang="ru-RU" sz="1400" b="1">
                <a:solidFill>
                  <a:schemeClr val="accent1">
                    <a:lumMod val="75000"/>
                  </a:schemeClr>
                </a:solidFill>
              </a:rPr>
              <a:t> эту историю, редактируя опыт и делая новые выводы;</a:t>
            </a:r>
            <a:endParaRPr/>
          </a:p>
          <a:p>
            <a:pPr>
              <a:defRPr/>
            </a:pPr>
            <a:r>
              <a:rPr lang="ru-RU" sz="1400" b="1">
                <a:solidFill>
                  <a:schemeClr val="accent1">
                    <a:lumMod val="75000"/>
                  </a:schemeClr>
                </a:solidFill>
              </a:rPr>
              <a:t>7.  Закрепить и прогрессией проверить, результат редактирования.</a:t>
            </a:r>
            <a:endParaRPr/>
          </a:p>
          <a:p>
            <a:pPr>
              <a:defRPr/>
            </a:pPr>
            <a:endParaRPr lang="ru-RU" sz="1400" b="1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endParaRPr lang="ru-RU" sz="1400" b="1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sz="1400" b="1">
                <a:solidFill>
                  <a:schemeClr val="accent1">
                    <a:lumMod val="75000"/>
                  </a:schemeClr>
                </a:solidFill>
              </a:rPr>
              <a:t>Человек, ранее страдающий и сетовавший на свою нелегкую долю, начинает слышать и понимать самого себя. И негативная история из прошлого запустившая психосоматическую реакцию превращается после редактирования в жизненный опыт и служит помощником.</a:t>
            </a:r>
            <a:endParaRPr lang="ru-RU" sz="1400" b="1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6" name="TextBox 4" hidden="0"/>
          <p:cNvSpPr>
            <a:spLocks noAdjustHandles="0" noChangeArrowheads="0"/>
          </p:cNvSpPr>
          <p:nvPr isPhoto="0" userDrawn="0"/>
        </p:nvSpPr>
        <p:spPr bwMode="auto">
          <a:xfrm>
            <a:off x="1115616" y="411510"/>
            <a:ext cx="5760640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chemeClr val="accent1">
                    <a:lumMod val="75000"/>
                  </a:schemeClr>
                </a:solidFill>
              </a:rPr>
              <a:t>РАБОТА С ТЕЛЕСНЫМ СИМПТОМОМ:</a:t>
            </a:r>
            <a:endParaRPr lang="ru-RU" sz="2000" b="1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Объект 4" descr="C:\Users\3pb-ds-psiholog2\AppData\Local\Microsoft\Windows\Temporary Internet Files\Content.Word\IMG_9595.jpg" hidden="0"/>
          <p:cNvPicPr>
            <a:picLocks noGrp="1"/>
          </p:cNvPicPr>
          <p:nvPr isPhoto="0" userDrawn="0">
            <p:ph idx="1" hasCustomPrompt="0"/>
          </p:nvPr>
        </p:nvPicPr>
        <p:blipFill>
          <a:blip r:embed="rId2"/>
          <a:stretch/>
        </p:blipFill>
        <p:spPr bwMode="auto">
          <a:xfrm>
            <a:off x="1331640" y="483518"/>
            <a:ext cx="6120680" cy="40324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Содержимое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3695700" y="3871636"/>
            <a:ext cx="4953000" cy="788670"/>
          </a:xfrm>
        </p:spPr>
        <p:txBody>
          <a:bodyPr>
            <a:normAutofit lnSpcReduction="10000"/>
          </a:bodyPr>
          <a:lstStyle/>
          <a:p>
            <a:pPr>
              <a:buNone/>
              <a:defRPr/>
            </a:pPr>
            <a:endParaRPr lang="ru-RU" sz="4800" b="1">
              <a:latin typeface="Book Antiqua"/>
            </a:endParaRPr>
          </a:p>
          <a:p>
            <a:pPr>
              <a:defRPr/>
            </a:pPr>
            <a:endParaRPr lang="ru-RU"/>
          </a:p>
        </p:txBody>
      </p:sp>
      <p:pic>
        <p:nvPicPr>
          <p:cNvPr id="5" name="Рисунок 10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107504" y="19624"/>
            <a:ext cx="501621" cy="501621"/>
          </a:xfrm>
          <a:prstGeom prst="rect">
            <a:avLst/>
          </a:prstGeom>
        </p:spPr>
      </p:pic>
      <p:pic>
        <p:nvPicPr>
          <p:cNvPr id="6" name="Picture 2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5652120" y="1851670"/>
            <a:ext cx="3039728" cy="21602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TextBox 5" hidden="0"/>
          <p:cNvSpPr>
            <a:spLocks noAdjustHandles="0" noChangeArrowheads="0"/>
          </p:cNvSpPr>
          <p:nvPr isPhoto="0" userDrawn="0"/>
        </p:nvSpPr>
        <p:spPr bwMode="auto">
          <a:xfrm>
            <a:off x="1043608" y="339502"/>
            <a:ext cx="6624736" cy="646331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 u="sng">
                <a:solidFill>
                  <a:srgbClr val="C00000"/>
                </a:solidFill>
              </a:rPr>
              <a:t>АРТ-ТЕРАПИЯ</a:t>
            </a:r>
            <a:r>
              <a:rPr lang="ru-RU" b="1">
                <a:solidFill>
                  <a:schemeClr val="accent1">
                    <a:lumMod val="75000"/>
                  </a:schemeClr>
                </a:solidFill>
              </a:rPr>
              <a:t> — </a:t>
            </a:r>
            <a:r>
              <a:rPr lang="ru-RU" b="1">
                <a:solidFill>
                  <a:schemeClr val="accent1">
                    <a:lumMod val="75000"/>
                  </a:schemeClr>
                </a:solidFill>
              </a:rPr>
              <a:t>терапия с помощью различных видов искусства, одно из современных направлений психотерапии. </a:t>
            </a:r>
            <a:endParaRPr lang="ru-RU" b="1"/>
          </a:p>
        </p:txBody>
      </p:sp>
      <p:sp>
        <p:nvSpPr>
          <p:cNvPr id="8" name="TextBox 8" hidden="0"/>
          <p:cNvSpPr>
            <a:spLocks noAdjustHandles="0" noChangeArrowheads="0"/>
          </p:cNvSpPr>
          <p:nvPr isPhoto="0" userDrawn="0"/>
        </p:nvSpPr>
        <p:spPr bwMode="auto">
          <a:xfrm>
            <a:off x="467544" y="1275606"/>
            <a:ext cx="4896544" cy="2308324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>
                <a:solidFill>
                  <a:schemeClr val="accent1">
                    <a:lumMod val="75000"/>
                  </a:schemeClr>
                </a:solidFill>
              </a:rPr>
              <a:t>АРТ-ТЕРАПИЮ </a:t>
            </a:r>
            <a:r>
              <a:rPr lang="ru-RU" b="1">
                <a:solidFill>
                  <a:schemeClr val="accent1">
                    <a:lumMod val="75000"/>
                  </a:schemeClr>
                </a:solidFill>
              </a:rPr>
              <a:t>можно назвать одним из самых интересных, привлекательных и даже загадочных направлений практической психологии и психотерапии на сегодняшний день. Богатая на методики, она служит способом успокоения души и тела, облегчения, снятия и устранения симптомов различных недугов.</a:t>
            </a:r>
            <a:endParaRPr lang="ru-RU" b="1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5230385" y="483518"/>
            <a:ext cx="3302055" cy="2592288"/>
          </a:xfrm>
          <a:prstGeom prst="rect">
            <a:avLst/>
          </a:prstGeom>
          <a:noFill/>
          <a:ln>
            <a:noFill/>
          </a:ln>
          <a:effectLst>
            <a:softEdge rad="31750"/>
          </a:effectLst>
        </p:spPr>
      </p:pic>
      <p:sp>
        <p:nvSpPr>
          <p:cNvPr id="5" name="TextBox 3" hidden="0"/>
          <p:cNvSpPr>
            <a:spLocks noAdjustHandles="0" noChangeArrowheads="0"/>
          </p:cNvSpPr>
          <p:nvPr isPhoto="0" userDrawn="0"/>
        </p:nvSpPr>
        <p:spPr bwMode="auto">
          <a:xfrm>
            <a:off x="107504" y="339502"/>
            <a:ext cx="5040560" cy="4185761"/>
          </a:xfrm>
          <a:prstGeom prst="rect">
            <a:avLst/>
          </a:prstGeom>
          <a:noFill/>
          <a:ln>
            <a:solidFill>
              <a:schemeClr val="accent1">
                <a:lumMod val="75000"/>
              </a:schemeClr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1400" b="1">
                <a:solidFill>
                  <a:schemeClr val="accent1">
                    <a:lumMod val="75000"/>
                  </a:schemeClr>
                </a:solidFill>
              </a:rPr>
              <a:t>Многие люди даже называют </a:t>
            </a:r>
            <a:r>
              <a:rPr lang="ru-RU" sz="1400" b="1">
                <a:solidFill>
                  <a:schemeClr val="accent1">
                    <a:lumMod val="75000"/>
                  </a:schemeClr>
                </a:solidFill>
              </a:rPr>
              <a:t>арт-терапию</a:t>
            </a:r>
            <a:r>
              <a:rPr lang="ru-RU" sz="1400" b="1">
                <a:solidFill>
                  <a:schemeClr val="accent1">
                    <a:lumMod val="75000"/>
                  </a:schemeClr>
                </a:solidFill>
              </a:rPr>
              <a:t> настоящим путем к своей душе – путем захватывающим, интересным, необычным и насыщенным яркими образами и богатыми позитивными переживаниями.</a:t>
            </a:r>
            <a:endParaRPr/>
          </a:p>
          <a:p>
            <a:pPr>
              <a:defRPr/>
            </a:pPr>
            <a:r>
              <a:rPr lang="ru-RU" sz="1400" b="1">
                <a:solidFill>
                  <a:schemeClr val="accent1">
                    <a:lumMod val="75000"/>
                  </a:schemeClr>
                </a:solidFill>
              </a:rPr>
              <a:t>Интересен и достоин внимания и сам процесс, и результаты, к которым можно прийти при помощи </a:t>
            </a:r>
            <a:r>
              <a:rPr lang="ru-RU" sz="1400" b="1">
                <a:solidFill>
                  <a:schemeClr val="accent1">
                    <a:lumMod val="75000"/>
                  </a:schemeClr>
                </a:solidFill>
              </a:rPr>
              <a:t>арт-терапии</a:t>
            </a:r>
            <a:r>
              <a:rPr lang="ru-RU" sz="1400" b="1">
                <a:solidFill>
                  <a:schemeClr val="accent1">
                    <a:lumMod val="75000"/>
                  </a:schemeClr>
                </a:solidFill>
              </a:rPr>
              <a:t>. Практикуя ее регулярно, можно полностью изменить свой взгляд на мир, на жизнь и на себя самого, приобрести видение творца – поэта, художника или писателя, самостоятельно пишущего сценарий своей жизни. Вместе с этим приходит понимание своей глубинной сущности, истинных желаний и предназначения.</a:t>
            </a:r>
            <a:endParaRPr/>
          </a:p>
          <a:p>
            <a:pPr>
              <a:defRPr/>
            </a:pPr>
            <a:r>
              <a:rPr lang="ru-RU" sz="1400" b="1">
                <a:solidFill>
                  <a:schemeClr val="accent1">
                    <a:lumMod val="75000"/>
                  </a:schemeClr>
                </a:solidFill>
              </a:rPr>
              <a:t>Открывая с помощью </a:t>
            </a:r>
            <a:r>
              <a:rPr lang="ru-RU" sz="1400" b="1">
                <a:solidFill>
                  <a:schemeClr val="accent1">
                    <a:lumMod val="75000"/>
                  </a:schemeClr>
                </a:solidFill>
              </a:rPr>
              <a:t>арт-терапии</a:t>
            </a:r>
            <a:r>
              <a:rPr lang="ru-RU" sz="1400" b="1">
                <a:solidFill>
                  <a:schemeClr val="accent1">
                    <a:lumMod val="75000"/>
                  </a:schemeClr>
                </a:solidFill>
              </a:rPr>
              <a:t> внутренний творческий канал мы позволяем себе более широкий спектр возможностей излечения от душевных (а как следствие и от физических) ран. И возможно кому это может показаться чудом, но если есть хотя бы один дополнительный шанс исцелиться от недуга его стоит использовать, как бы он ни назывался. </a:t>
            </a:r>
            <a:endParaRPr lang="ru-RU" sz="1400" b="1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547664" y="411510"/>
            <a:ext cx="6984776" cy="2304256"/>
          </a:xfrm>
        </p:spPr>
        <p:txBody>
          <a:bodyPr>
            <a:normAutofit fontScale="90000"/>
          </a:bodyPr>
          <a:lstStyle/>
          <a:p>
            <a:pPr>
              <a:defRPr/>
            </a:pPr>
            <a:br>
              <a:rPr lang="ru-RU" sz="2000">
                <a:solidFill>
                  <a:schemeClr val="tx1"/>
                </a:solidFill>
              </a:rPr>
            </a:br>
            <a:br>
              <a:rPr lang="ru-RU" sz="2000">
                <a:solidFill>
                  <a:schemeClr val="tx1"/>
                </a:solidFill>
              </a:rPr>
            </a:br>
            <a:br>
              <a:rPr lang="ru-RU" sz="2000">
                <a:solidFill>
                  <a:schemeClr val="tx1"/>
                </a:solidFill>
              </a:rPr>
            </a:br>
            <a:br>
              <a:rPr lang="ru-RU" sz="2000">
                <a:solidFill>
                  <a:schemeClr val="tx1"/>
                </a:solidFill>
              </a:rPr>
            </a:br>
            <a:br>
              <a:rPr lang="ru-RU" sz="2000">
                <a:solidFill>
                  <a:schemeClr val="tx1"/>
                </a:solidFill>
              </a:rPr>
            </a:br>
            <a:br>
              <a:rPr lang="ru-RU" sz="2000">
                <a:solidFill>
                  <a:schemeClr val="tx1"/>
                </a:solidFill>
              </a:rPr>
            </a:br>
            <a:br>
              <a:rPr lang="ru-RU" sz="2000">
                <a:solidFill>
                  <a:schemeClr val="tx1"/>
                </a:solidFill>
              </a:rPr>
            </a:br>
            <a:r>
              <a:rPr lang="ru-RU" sz="1800">
                <a:solidFill>
                  <a:schemeClr val="accent1">
                    <a:lumMod val="75000"/>
                  </a:schemeClr>
                </a:solidFill>
                <a:latin typeface="+mn-lt"/>
              </a:rPr>
              <a:t>Подробная информация о статьях и фильмах по арт-терапии, а также диагностических методиках, теоретических и практических разработках и обучению представлена в международном журнале посвященном </a:t>
            </a:r>
            <a:r>
              <a:rPr lang="ru-RU" sz="1800">
                <a:solidFill>
                  <a:schemeClr val="accent1">
                    <a:lumMod val="75000"/>
                  </a:schemeClr>
                </a:solidFill>
                <a:latin typeface="+mn-lt"/>
              </a:rPr>
              <a:t>арт-терапии «Исцеляющее искусство»</a:t>
            </a:r>
            <a:br>
              <a:rPr lang="ru-RU" sz="180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br>
              <a:rPr lang="ru-RU" sz="1800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1800">
                <a:solidFill>
                  <a:schemeClr val="accent1">
                    <a:lumMod val="75000"/>
                  </a:schemeClr>
                </a:solidFill>
                <a:latin typeface="+mn-lt"/>
              </a:rPr>
              <a:t>Сайт: </a:t>
            </a:r>
            <a:r>
              <a:rPr lang="en-US" sz="1800">
                <a:solidFill>
                  <a:schemeClr val="accent1">
                    <a:lumMod val="75000"/>
                  </a:schemeClr>
                </a:solidFill>
                <a:latin typeface="+mn-lt"/>
              </a:rPr>
              <a:t>http</a:t>
            </a:r>
            <a:r>
              <a:rPr lang="ru-RU" sz="1800">
                <a:solidFill>
                  <a:schemeClr val="accent1">
                    <a:lumMod val="75000"/>
                  </a:schemeClr>
                </a:solidFill>
                <a:latin typeface="+mn-lt"/>
              </a:rPr>
              <a:t>://</a:t>
            </a:r>
            <a:r>
              <a:rPr lang="en-US" sz="1800">
                <a:solidFill>
                  <a:schemeClr val="accent1">
                    <a:lumMod val="75000"/>
                  </a:schemeClr>
                </a:solidFill>
                <a:latin typeface="+mn-lt"/>
              </a:rPr>
              <a:t>healingarts.ru</a:t>
            </a:r>
            <a:r>
              <a:rPr lang="ru-RU" sz="1800">
                <a:solidFill>
                  <a:schemeClr val="accent1">
                    <a:lumMod val="75000"/>
                  </a:schemeClr>
                </a:solidFill>
                <a:latin typeface="+mn-lt"/>
              </a:rPr>
              <a:t>/ </a:t>
            </a:r>
            <a:r>
              <a:rPr lang="ru-RU" sz="1800">
                <a:solidFill>
                  <a:schemeClr val="accent1">
                    <a:lumMod val="75000"/>
                  </a:schemeClr>
                </a:solidFill>
                <a:latin typeface="+mn-lt"/>
              </a:rPr>
              <a:t> (на русском языке)</a:t>
            </a:r>
            <a:br>
              <a:rPr lang="ru-RU" sz="2000">
                <a:solidFill>
                  <a:schemeClr val="accent1">
                    <a:lumMod val="75000"/>
                  </a:schemeClr>
                </a:solidFill>
              </a:rPr>
            </a:br>
            <a:br>
              <a:rPr lang="ru-RU" sz="2000">
                <a:solidFill>
                  <a:schemeClr val="tx1"/>
                </a:solidFill>
              </a:rPr>
            </a:br>
            <a:r>
              <a:rPr lang="ru-RU" sz="2000">
                <a:solidFill>
                  <a:schemeClr val="tx1"/>
                </a:solidFill>
              </a:rPr>
              <a:t> </a:t>
            </a:r>
            <a:endParaRPr lang="ru-RU" sz="2000">
              <a:solidFill>
                <a:schemeClr val="tx1"/>
              </a:solidFill>
            </a:endParaRPr>
          </a:p>
        </p:txBody>
      </p:sp>
      <p:sp>
        <p:nvSpPr>
          <p:cNvPr id="5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611560" y="2499742"/>
            <a:ext cx="5616624" cy="1944216"/>
          </a:xfrm>
        </p:spPr>
        <p:txBody>
          <a:bodyPr anchor="t">
            <a:normAutofit/>
          </a:bodyPr>
          <a:lstStyle/>
          <a:p>
            <a:pPr>
              <a:defRPr/>
            </a:pPr>
            <a:endParaRPr lang="ru-RU" sz="1600">
              <a:solidFill>
                <a:schemeClr val="tx1"/>
              </a:solidFill>
              <a:latin typeface="+mj-lt"/>
            </a:endParaRPr>
          </a:p>
          <a:p>
            <a:pPr marL="0" indent="0" algn="just">
              <a:buNone/>
              <a:defRPr/>
            </a:pPr>
            <a:r>
              <a:rPr lang="ru-RU" sz="1600">
                <a:solidFill>
                  <a:schemeClr val="accent1">
                    <a:lumMod val="75000"/>
                  </a:schemeClr>
                </a:solidFill>
              </a:rPr>
              <a:t>Также в России можно приобрести одноименный журнал «Исцеляющее искусство». Издается </a:t>
            </a:r>
            <a:r>
              <a:rPr lang="ru-RU" sz="1600">
                <a:solidFill>
                  <a:schemeClr val="accent1">
                    <a:lumMod val="75000"/>
                  </a:schemeClr>
                </a:solidFill>
              </a:rPr>
              <a:t>четыре раза в год, начиная с лета 1997 г. </a:t>
            </a:r>
            <a:r>
              <a:rPr lang="ru-RU" sz="1600">
                <a:solidFill>
                  <a:schemeClr val="accent1">
                    <a:lumMod val="75000"/>
                  </a:schemeClr>
                </a:solidFill>
              </a:rPr>
              <a:t>Печатным органом </a:t>
            </a:r>
            <a:r>
              <a:rPr lang="ru-RU" sz="1600">
                <a:solidFill>
                  <a:schemeClr val="accent1">
                    <a:lumMod val="75000"/>
                  </a:schemeClr>
                </a:solidFill>
              </a:rPr>
              <a:t>Национальной ассоциации для развития арт-терапевтической науки и практики «Арт-терапевтической ассоциации». </a:t>
            </a:r>
            <a:endParaRPr lang="ru-RU" sz="160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  <a:defRPr/>
            </a:pPr>
            <a:endParaRPr lang="ru-RU" sz="1600">
              <a:latin typeface="+mj-lt"/>
            </a:endParaRPr>
          </a:p>
          <a:p>
            <a:pPr>
              <a:defRPr/>
            </a:pPr>
            <a:endParaRPr lang="ru-RU" sz="1600">
              <a:latin typeface="+mj-lt"/>
            </a:endParaRPr>
          </a:p>
          <a:p>
            <a:pPr>
              <a:defRPr/>
            </a:pPr>
            <a:endParaRPr lang="ru-RU" sz="1600">
              <a:latin typeface="+mj-lt"/>
            </a:endParaRPr>
          </a:p>
          <a:p>
            <a:pPr>
              <a:defRPr/>
            </a:pPr>
            <a:endParaRPr lang="ru-RU" sz="1600">
              <a:latin typeface="+mj-lt"/>
            </a:endParaRPr>
          </a:p>
          <a:p>
            <a:pPr>
              <a:defRPr/>
            </a:pPr>
            <a:endParaRPr lang="ru-RU" sz="1600">
              <a:latin typeface="+mj-lt"/>
            </a:endParaRPr>
          </a:p>
        </p:txBody>
      </p:sp>
      <p:pic>
        <p:nvPicPr>
          <p:cNvPr id="6" name="Picture 2" descr="https://avatars.mds.yandex.net/get-zen_doc/101122/pub_5c17938dc3782c00ad46df5f_5c179557407ba700abd6c722/scale_1200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6444208" y="2427734"/>
            <a:ext cx="2048227" cy="1872208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971599" y="-164554"/>
            <a:ext cx="6781800" cy="108012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ru-RU" sz="3600">
                <a:solidFill>
                  <a:schemeClr val="accent1">
                    <a:lumMod val="75000"/>
                  </a:schemeClr>
                </a:solidFill>
              </a:rPr>
              <a:t>Психологическая</a:t>
            </a:r>
            <a:r>
              <a:rPr lang="ru-RU" sz="3600"/>
              <a:t> </a:t>
            </a:r>
            <a:r>
              <a:rPr lang="ru-RU" sz="3600">
                <a:solidFill>
                  <a:schemeClr val="accent1">
                    <a:lumMod val="75000"/>
                  </a:schemeClr>
                </a:solidFill>
              </a:rPr>
              <a:t>помощь</a:t>
            </a:r>
            <a:endParaRPr lang="ru-RU" sz="360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1115616" y="1131590"/>
            <a:ext cx="4176464" cy="3014836"/>
          </a:xfrm>
        </p:spPr>
        <p:txBody>
          <a:bodyPr>
            <a:normAutofit lnSpcReduction="10000"/>
          </a:bodyPr>
          <a:lstStyle/>
          <a:p>
            <a:pPr marL="0" indent="0">
              <a:buNone/>
              <a:defRPr/>
            </a:pPr>
            <a:r>
              <a:rPr lang="ru-RU" sz="2000" b="1">
                <a:solidFill>
                  <a:schemeClr val="accent1">
                    <a:lumMod val="75000"/>
                  </a:schemeClr>
                </a:solidFill>
              </a:rPr>
              <a:t>Бесплатные психологические консультации по телефону: </a:t>
            </a:r>
            <a:endParaRPr lang="en-US" sz="2000" b="1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ru-RU" b="1">
                <a:solidFill>
                  <a:srgbClr val="C00000"/>
                </a:solidFill>
              </a:rPr>
              <a:t>8(49</a:t>
            </a:r>
            <a:r>
              <a:rPr lang="en-US" b="1">
                <a:solidFill>
                  <a:srgbClr val="C00000"/>
                </a:solidFill>
              </a:rPr>
              <a:t>5</a:t>
            </a:r>
            <a:r>
              <a:rPr lang="ru-RU" b="1">
                <a:solidFill>
                  <a:srgbClr val="C00000"/>
                </a:solidFill>
              </a:rPr>
              <a:t>) </a:t>
            </a:r>
            <a:r>
              <a:rPr lang="ru-RU" b="1">
                <a:solidFill>
                  <a:srgbClr val="C00000"/>
                </a:solidFill>
              </a:rPr>
              <a:t>150-54-4</a:t>
            </a:r>
            <a:r>
              <a:rPr lang="en-US" b="1">
                <a:solidFill>
                  <a:srgbClr val="C00000"/>
                </a:solidFill>
              </a:rPr>
              <a:t>5</a:t>
            </a:r>
            <a:endParaRPr lang="ru-RU" b="1">
              <a:solidFill>
                <a:srgbClr val="C00000"/>
              </a:solidFill>
            </a:endParaRPr>
          </a:p>
          <a:p>
            <a:pPr marL="0" indent="0">
              <a:buNone/>
              <a:defRPr/>
            </a:pPr>
            <a:r>
              <a:rPr lang="ru-RU" sz="2000" b="1">
                <a:solidFill>
                  <a:schemeClr val="accent1">
                    <a:lumMod val="75000"/>
                  </a:schemeClr>
                </a:solidFill>
              </a:rPr>
              <a:t> Телемедицина (консультации онлайн): </a:t>
            </a:r>
            <a:endParaRPr/>
          </a:p>
          <a:p>
            <a:pPr marL="0" indent="0">
              <a:buNone/>
              <a:defRPr/>
            </a:pPr>
            <a:r>
              <a:rPr lang="ru-RU" b="1">
                <a:solidFill>
                  <a:srgbClr val="C00000"/>
                </a:solidFill>
              </a:rPr>
              <a:t>8(495</a:t>
            </a:r>
            <a:r>
              <a:rPr lang="ru-RU" b="1">
                <a:solidFill>
                  <a:srgbClr val="C00000"/>
                </a:solidFill>
              </a:rPr>
              <a:t>) </a:t>
            </a:r>
            <a:r>
              <a:rPr lang="ru-RU" b="1">
                <a:solidFill>
                  <a:srgbClr val="C00000"/>
                </a:solidFill>
              </a:rPr>
              <a:t>108-20-18</a:t>
            </a:r>
            <a:endParaRPr lang="en-US" b="1">
              <a:solidFill>
                <a:srgbClr val="0070C0"/>
              </a:solidFill>
            </a:endParaRPr>
          </a:p>
          <a:p>
            <a:pPr marL="0" indent="0">
              <a:buNone/>
              <a:defRPr/>
            </a:pPr>
            <a:endParaRPr lang="ru-RU">
              <a:solidFill>
                <a:srgbClr val="0070C0"/>
              </a:solidFill>
              <a:latin typeface="+mj-lt"/>
            </a:endParaRPr>
          </a:p>
          <a:p>
            <a:pPr marL="0" indent="0">
              <a:buNone/>
              <a:defRPr/>
            </a:pPr>
            <a:r>
              <a:rPr lang="ru-RU" b="1">
                <a:solidFill>
                  <a:schemeClr val="accent1">
                    <a:lumMod val="75000"/>
                  </a:schemeClr>
                </a:solidFill>
              </a:rPr>
              <a:t>        </a:t>
            </a:r>
            <a:r>
              <a:rPr lang="en-US" b="1">
                <a:solidFill>
                  <a:schemeClr val="accent1">
                    <a:lumMod val="75000"/>
                  </a:schemeClr>
                </a:solidFill>
              </a:rPr>
              <a:t>www.pkb4.ru</a:t>
            </a:r>
            <a:endParaRPr lang="ru-RU" b="1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  <a:defRPr/>
            </a:pPr>
            <a:endParaRPr lang="ru-RU"/>
          </a:p>
        </p:txBody>
      </p:sp>
      <p:pic>
        <p:nvPicPr>
          <p:cNvPr id="6" name="Picture 2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5652120" y="1203598"/>
            <a:ext cx="2696716" cy="2103958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7" name="Рисунок 4" hidden="0"/>
          <p:cNvPicPr>
            <a:picLocks noChangeAspect="1"/>
          </p:cNvPicPr>
          <p:nvPr isPhoto="0" userDrawn="0"/>
        </p:nvPicPr>
        <p:blipFill>
          <a:blip r:embed="rId3"/>
          <a:stretch/>
        </p:blipFill>
        <p:spPr bwMode="auto">
          <a:xfrm>
            <a:off x="107504" y="19624"/>
            <a:ext cx="501621" cy="5016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grpSp>
        <p:nvGrpSpPr>
          <p:cNvPr id="4" name="Содержимое 5" hidden="0"/>
          <p:cNvGrpSpPr/>
          <p:nvPr isPhoto="0" userDrawn="0"/>
        </p:nvGrpSpPr>
        <p:grpSpPr bwMode="auto">
          <a:xfrm>
            <a:off x="674551" y="1275606"/>
            <a:ext cx="7451997" cy="3276365"/>
            <a:chOff x="0" y="0"/>
            <a:chExt cx="7451997" cy="3276365"/>
          </a:xfrm>
        </p:grpSpPr>
        <p:sp>
          <p:nvSpPr>
            <p:cNvPr id="5" name="" hidden="0"/>
            <p:cNvSpPr/>
            <p:nvPr isPhoto="0" userDrawn="0"/>
          </p:nvSpPr>
          <p:spPr bwMode="auto">
            <a:xfrm>
              <a:off x="2156494" y="0"/>
              <a:ext cx="2860904" cy="509769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2225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cap="none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 scaled="1"/>
                  </a:gradFill>
                </a:rPr>
                <a:t>Психиатрическая</a:t>
              </a:r>
              <a:endParaRPr lang="ru-RU" sz="24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6" name="" hidden="0"/>
            <p:cNvSpPr/>
            <p:nvPr isPhoto="0" userDrawn="0"/>
          </p:nvSpPr>
          <p:spPr bwMode="auto">
            <a:xfrm>
              <a:off x="3541227" y="509769"/>
              <a:ext cx="91440" cy="799344"/>
            </a:xfrm>
            <a:custGeom>
              <a:avLst/>
              <a:gdLst/>
              <a:ahLst/>
              <a:cxnLst/>
              <a:rect l="0" t="0" r="0" b="0"/>
              <a:pathLst>
                <a:path w="91440" h="799344" fill="norm" stroke="1" extrusionOk="0">
                  <a:moveTo>
                    <a:pt x="45720" y="0"/>
                  </a:moveTo>
                  <a:lnTo>
                    <a:pt x="45720" y="399672"/>
                  </a:lnTo>
                  <a:lnTo>
                    <a:pt x="136337" y="399672"/>
                  </a:lnTo>
                  <a:lnTo>
                    <a:pt x="136337" y="799344"/>
                  </a:lnTo>
                </a:path>
              </a:pathLst>
            </a:custGeom>
            <a:noFill/>
            <a:ln w="22225" cap="flat" cmpd="sng" algn="ctr">
              <a:solidFill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7" name="" hidden="0"/>
            <p:cNvSpPr/>
            <p:nvPr isPhoto="0" userDrawn="0"/>
          </p:nvSpPr>
          <p:spPr bwMode="auto">
            <a:xfrm>
              <a:off x="2247112" y="1309113"/>
              <a:ext cx="2860904" cy="449162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2225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cap="none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 scaled="1"/>
                  </a:gradFill>
                </a:rPr>
                <a:t>Стационар</a:t>
              </a:r>
              <a:endParaRPr lang="ru-RU" sz="24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8" name="" hidden="0"/>
            <p:cNvSpPr/>
            <p:nvPr isPhoto="0" userDrawn="0"/>
          </p:nvSpPr>
          <p:spPr bwMode="auto">
            <a:xfrm>
              <a:off x="3586947" y="464049"/>
              <a:ext cx="2300384" cy="91440"/>
            </a:xfrm>
            <a:custGeom>
              <a:avLst/>
              <a:gdLst/>
              <a:ahLst/>
              <a:cxnLst/>
              <a:rect l="0" t="0" r="0" b="0"/>
              <a:pathLst>
                <a:path w="2300384" h="91440" fill="norm" stroke="1" extrusionOk="0">
                  <a:moveTo>
                    <a:pt x="0" y="45720"/>
                  </a:moveTo>
                  <a:lnTo>
                    <a:pt x="0" y="85501"/>
                  </a:lnTo>
                  <a:lnTo>
                    <a:pt x="2300384" y="85501"/>
                  </a:lnTo>
                  <a:lnTo>
                    <a:pt x="2300384" y="125282"/>
                  </a:lnTo>
                </a:path>
              </a:pathLst>
            </a:custGeom>
            <a:noFill/>
            <a:ln w="22225" cap="flat" cmpd="sng" algn="ctr">
              <a:solidFill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9" name="" hidden="0"/>
            <p:cNvSpPr/>
            <p:nvPr isPhoto="0" userDrawn="0"/>
          </p:nvSpPr>
          <p:spPr bwMode="auto">
            <a:xfrm>
              <a:off x="4464496" y="589331"/>
              <a:ext cx="2845668" cy="655675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2225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cap="none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 scaled="1"/>
                  </a:gradFill>
                </a:rPr>
                <a:t>Дневной стационар</a:t>
              </a:r>
              <a:endParaRPr lang="ru-RU" sz="24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 scaled="1"/>
                </a:gradFill>
              </a:endParaRPr>
            </a:p>
          </p:txBody>
        </p:sp>
        <p:sp>
          <p:nvSpPr>
            <p:cNvPr id="10" name="" hidden="0"/>
            <p:cNvSpPr/>
            <p:nvPr isPhoto="0" userDrawn="0"/>
          </p:nvSpPr>
          <p:spPr bwMode="auto">
            <a:xfrm>
              <a:off x="1301627" y="464049"/>
              <a:ext cx="2285319" cy="91440"/>
            </a:xfrm>
            <a:custGeom>
              <a:avLst/>
              <a:gdLst/>
              <a:ahLst/>
              <a:cxnLst/>
              <a:rect l="0" t="0" r="0" b="0"/>
              <a:pathLst>
                <a:path w="2285319" h="91440" fill="norm" stroke="1" extrusionOk="0">
                  <a:moveTo>
                    <a:pt x="2285319" y="45720"/>
                  </a:moveTo>
                  <a:lnTo>
                    <a:pt x="2285319" y="49881"/>
                  </a:lnTo>
                  <a:lnTo>
                    <a:pt x="0" y="49881"/>
                  </a:lnTo>
                  <a:lnTo>
                    <a:pt x="0" y="54043"/>
                  </a:lnTo>
                </a:path>
              </a:pathLst>
            </a:custGeom>
            <a:noFill/>
            <a:ln w="22225" cap="flat" cmpd="sng" algn="ctr">
              <a:solidFill>
                <a:schemeClr val="accent1">
                  <a:shade val="60000"/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0">
              <a:srgbClr val="000000"/>
            </a:fillRef>
            <a:effectRef idx="0">
              <a:srgbClr val="000000"/>
            </a:effectRef>
            <a:fontRef idx="minor"/>
          </p:style>
        </p:sp>
        <p:sp>
          <p:nvSpPr>
            <p:cNvPr id="11" name="" hidden="0"/>
            <p:cNvSpPr/>
            <p:nvPr isPhoto="0" userDrawn="0"/>
          </p:nvSpPr>
          <p:spPr bwMode="auto">
            <a:xfrm>
              <a:off x="474739" y="518092"/>
              <a:ext cx="1653775" cy="365451"/>
            </a:xfrm>
            <a:prstGeom prst="roundRect">
              <a:avLst>
                <a:gd name="adj" fmla="val 10000"/>
              </a:avLst>
            </a:prstGeom>
            <a:solidFill>
              <a:schemeClr val="accent1">
                <a:hueOff val="0"/>
                <a:satOff val="0"/>
                <a:lumOff val="0"/>
                <a:alphaOff val="0"/>
              </a:schemeClr>
            </a:solidFill>
            <a:ln w="22225" cap="flat" cmpd="sng" algn="ctr">
              <a:solidFill>
                <a:schemeClr val="lt1">
                  <a:hueOff val="0"/>
                  <a:satOff val="0"/>
                  <a:lumOff val="0"/>
                  <a:alphaOff val="0"/>
                </a:schemeClr>
              </a:solidFill>
              <a:prstDash val="solid"/>
            </a:ln>
          </p:spPr>
          <p:style>
            <a:lnRef idx="2">
              <a:srgbClr val="000000"/>
            </a:lnRef>
            <a:fillRef idx="1">
              <a:srgbClr val="000000"/>
            </a:fillRef>
            <a:effectRef idx="0">
              <a:srgbClr val="000000"/>
            </a:effectRef>
            <a:fontRef idx="minor">
              <a:schemeClr val="lt1"/>
            </a:fontRef>
          </p:style>
          <p:txBody>
            <a:bodyPr spcFirstLastPara="0" vert="horz" wrap="square" lIns="91440" tIns="91440" rIns="91440" bIns="91440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ru-RU" sz="2400" b="1" cap="none" spc="50">
                  <a:ln w="11430"/>
                  <a:gradFill>
                    <a:gsLst>
                      <a:gs pos="25000">
                        <a:schemeClr val="accent2">
                          <a:satMod val="155000"/>
                        </a:schemeClr>
                      </a:gs>
                      <a:gs pos="100000">
                        <a:schemeClr val="accent2">
                          <a:shade val="45000"/>
                          <a:satMod val="165000"/>
                        </a:schemeClr>
                      </a:gs>
                    </a:gsLst>
                    <a:lin ang="5400000" scaled="1"/>
                  </a:gradFill>
                </a:rPr>
                <a:t>ПНД</a:t>
              </a:r>
              <a:endParaRPr lang="ru-RU" sz="2400" b="1" cap="none" spc="5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 scaled="1"/>
                </a:gradFill>
              </a:endParaRPr>
            </a:p>
          </p:txBody>
        </p:sp>
      </p:grpSp>
      <p:sp>
        <p:nvSpPr>
          <p:cNvPr id="12" name="Прямоугольник 1" hidden="0"/>
          <p:cNvSpPr/>
          <p:nvPr isPhoto="0" userDrawn="0"/>
        </p:nvSpPr>
        <p:spPr bwMode="auto">
          <a:xfrm>
            <a:off x="395536" y="3060587"/>
            <a:ext cx="4104456" cy="1477328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softEdge rad="635000"/>
          </a:effectLst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defRPr/>
            </a:pPr>
            <a:r>
              <a:rPr lang="ru-RU" sz="1200">
                <a:solidFill>
                  <a:schemeClr val="accent1">
                    <a:lumMod val="75000"/>
                  </a:schemeClr>
                </a:solidFill>
                <a:latin typeface="+mj-lt"/>
              </a:rPr>
              <a:t>ПКБ №4 им. П.Б. Ганнушкина </a:t>
            </a:r>
            <a:endParaRPr/>
          </a:p>
          <a:p>
            <a:pPr algn="ctr">
              <a:lnSpc>
                <a:spcPct val="150000"/>
              </a:lnSpc>
              <a:defRPr/>
            </a:pPr>
            <a:r>
              <a:rPr lang="ru-RU" sz="1200">
                <a:solidFill>
                  <a:schemeClr val="accent1">
                    <a:lumMod val="75000"/>
                  </a:schemeClr>
                </a:solidFill>
                <a:latin typeface="+mj-lt"/>
              </a:rPr>
              <a:t>Единая справочная служба: 8 (49</a:t>
            </a:r>
            <a:r>
              <a:rPr lang="en-US" sz="1200">
                <a:solidFill>
                  <a:schemeClr val="accent1">
                    <a:lumMod val="75000"/>
                  </a:schemeClr>
                </a:solidFill>
                <a:latin typeface="+mj-lt"/>
              </a:rPr>
              <a:t>5</a:t>
            </a:r>
            <a:r>
              <a:rPr lang="ru-RU" sz="1200">
                <a:solidFill>
                  <a:schemeClr val="accent1">
                    <a:lumMod val="75000"/>
                  </a:schemeClr>
                </a:solidFill>
                <a:latin typeface="+mj-lt"/>
              </a:rPr>
              <a:t>) 150-54-4</a:t>
            </a:r>
            <a:r>
              <a:rPr lang="en-US" sz="1200">
                <a:solidFill>
                  <a:schemeClr val="accent1">
                    <a:lumMod val="75000"/>
                  </a:schemeClr>
                </a:solidFill>
                <a:latin typeface="+mj-lt"/>
              </a:rPr>
              <a:t>5</a:t>
            </a:r>
            <a:r>
              <a:rPr lang="ru-RU" sz="1200">
                <a:solidFill>
                  <a:schemeClr val="accent1">
                    <a:lumMod val="75000"/>
                  </a:schemeClr>
                </a:solidFill>
                <a:latin typeface="+mj-lt"/>
              </a:rPr>
              <a:t>;</a:t>
            </a:r>
            <a:endParaRPr/>
          </a:p>
          <a:p>
            <a:pPr algn="ctr">
              <a:lnSpc>
                <a:spcPct val="150000"/>
              </a:lnSpc>
              <a:defRPr/>
            </a:pPr>
            <a:r>
              <a:rPr lang="ru-RU" sz="1200">
                <a:solidFill>
                  <a:schemeClr val="accent1">
                    <a:lumMod val="75000"/>
                  </a:schemeClr>
                </a:solidFill>
                <a:latin typeface="+mj-lt"/>
              </a:rPr>
              <a:t>Неотложная </a:t>
            </a:r>
            <a:r>
              <a:rPr lang="ru-RU" sz="1200">
                <a:solidFill>
                  <a:schemeClr val="accent1">
                    <a:lumMod val="75000"/>
                  </a:schemeClr>
                </a:solidFill>
                <a:latin typeface="+mj-lt"/>
              </a:rPr>
              <a:t>помощь: </a:t>
            </a:r>
            <a:endParaRPr lang="ru-RU" sz="1200">
              <a:solidFill>
                <a:schemeClr val="accent1">
                  <a:lumMod val="75000"/>
                </a:schemeClr>
              </a:solidFill>
              <a:latin typeface="+mj-lt"/>
            </a:endParaRPr>
          </a:p>
          <a:p>
            <a:pPr algn="ctr">
              <a:lnSpc>
                <a:spcPct val="150000"/>
              </a:lnSpc>
              <a:defRPr/>
            </a:pPr>
            <a:r>
              <a:rPr lang="ru-RU" sz="1200">
                <a:solidFill>
                  <a:schemeClr val="accent1">
                    <a:lumMod val="75000"/>
                  </a:schemeClr>
                </a:solidFill>
                <a:latin typeface="+mj-lt"/>
              </a:rPr>
              <a:t>8(495)963-10-77; 8(495)963-02-55;</a:t>
            </a:r>
            <a:endParaRPr/>
          </a:p>
          <a:p>
            <a:pPr algn="ctr">
              <a:lnSpc>
                <a:spcPct val="150000"/>
              </a:lnSpc>
              <a:defRPr/>
            </a:pPr>
            <a:r>
              <a:rPr lang="ru-RU" sz="1200">
                <a:solidFill>
                  <a:schemeClr val="accent1">
                    <a:lumMod val="75000"/>
                  </a:schemeClr>
                </a:solidFill>
                <a:latin typeface="+mj-lt"/>
              </a:rPr>
              <a:t>ул</a:t>
            </a:r>
            <a:r>
              <a:rPr lang="ru-RU" sz="1200">
                <a:solidFill>
                  <a:schemeClr val="accent1">
                    <a:lumMod val="75000"/>
                  </a:schemeClr>
                </a:solidFill>
                <a:latin typeface="+mj-lt"/>
              </a:rPr>
              <a:t>. Потешная, дом 3</a:t>
            </a:r>
            <a:endParaRPr/>
          </a:p>
        </p:txBody>
      </p:sp>
      <p:pic>
        <p:nvPicPr>
          <p:cNvPr id="13" name="Рисунок 3" hidden="0"/>
          <p:cNvPicPr>
            <a:picLocks noChangeAspect="1"/>
          </p:cNvPicPr>
          <p:nvPr isPhoto="0" userDrawn="0"/>
        </p:nvPicPr>
        <p:blipFill>
          <a:blip r:embed="rId2"/>
          <a:stretch/>
        </p:blipFill>
        <p:spPr bwMode="auto">
          <a:xfrm>
            <a:off x="2692311" y="339502"/>
            <a:ext cx="3007639" cy="80897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  <a:ln>
            <a:noFill/>
          </a:ln>
        </p:spPr>
      </p:pic>
      <p:pic>
        <p:nvPicPr>
          <p:cNvPr id="14" name="Picture 6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5868144" y="2875326"/>
            <a:ext cx="2394967" cy="16625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827584" y="555526"/>
            <a:ext cx="7543800" cy="3888432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ru-RU" sz="3600">
                <a:solidFill>
                  <a:schemeClr val="accent1">
                    <a:lumMod val="75000"/>
                  </a:schemeClr>
                </a:solidFill>
                <a:latin typeface="+mj-lt"/>
              </a:rPr>
              <a:t>СПАСИБО ЗА ВНИМАНИЕ!</a:t>
            </a:r>
            <a:endParaRPr lang="ru-RU" sz="3600">
              <a:solidFill>
                <a:schemeClr val="accent1">
                  <a:lumMod val="75000"/>
                </a:schemeClr>
              </a:solidFill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827584" y="339502"/>
            <a:ext cx="6781800" cy="72008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ru-RU" sz="2400" b="1">
                <a:solidFill>
                  <a:schemeClr val="accent1">
                    <a:lumMod val="75000"/>
                  </a:schemeClr>
                </a:solidFill>
                <a:latin typeface="+mn-lt"/>
              </a:rPr>
              <a:t>История появления </a:t>
            </a:r>
            <a:br>
              <a:rPr lang="ru-RU" sz="2400" b="1">
                <a:solidFill>
                  <a:schemeClr val="accent1">
                    <a:lumMod val="75000"/>
                  </a:schemeClr>
                </a:solidFill>
                <a:latin typeface="+mn-lt"/>
              </a:rPr>
            </a:br>
            <a:r>
              <a:rPr lang="ru-RU" sz="2400" b="1">
                <a:solidFill>
                  <a:schemeClr val="accent1">
                    <a:lumMod val="75000"/>
                  </a:schemeClr>
                </a:solidFill>
                <a:latin typeface="+mn-lt"/>
              </a:rPr>
              <a:t>арт-терапевтического направления</a:t>
            </a:r>
            <a:endParaRPr lang="ru-RU" sz="2400" b="1">
              <a:solidFill>
                <a:schemeClr val="accent1">
                  <a:lumMod val="75000"/>
                </a:schemeClr>
              </a:solidFill>
              <a:latin typeface="+mn-lt"/>
            </a:endParaRPr>
          </a:p>
        </p:txBody>
      </p:sp>
      <p:sp>
        <p:nvSpPr>
          <p:cNvPr id="5" name="Объект 5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323528" y="1275606"/>
            <a:ext cx="5178152" cy="2592288"/>
          </a:xfrm>
        </p:spPr>
        <p:txBody>
          <a:bodyPr>
            <a:noAutofit/>
          </a:bodyPr>
          <a:lstStyle/>
          <a:p>
            <a:pPr marL="0" indent="0">
              <a:buNone/>
              <a:defRPr/>
            </a:pPr>
            <a:endParaRPr lang="ru-RU" sz="1400" b="1" u="sng">
              <a:solidFill>
                <a:schemeClr val="accent1">
                  <a:lumMod val="75000"/>
                </a:schemeClr>
              </a:solidFill>
            </a:endParaRPr>
          </a:p>
          <a:p>
            <a:pPr marL="0" indent="358775" algn="just">
              <a:defRPr/>
            </a:pPr>
            <a:r>
              <a:rPr lang="ru-RU" sz="1400" b="1">
                <a:solidFill>
                  <a:schemeClr val="accent1">
                    <a:lumMod val="75000"/>
                  </a:schemeClr>
                </a:solidFill>
              </a:rPr>
              <a:t>Термин  </a:t>
            </a:r>
            <a:r>
              <a:rPr lang="ru-RU" sz="1400" b="1">
                <a:solidFill>
                  <a:schemeClr val="accent1">
                    <a:lumMod val="75000"/>
                  </a:schemeClr>
                </a:solidFill>
              </a:rPr>
              <a:t>впервые  </a:t>
            </a:r>
            <a:r>
              <a:rPr lang="ru-RU" sz="1400" b="1">
                <a:solidFill>
                  <a:schemeClr val="accent1">
                    <a:lumMod val="75000"/>
                  </a:schemeClr>
                </a:solidFill>
              </a:rPr>
              <a:t>появился  лишь  в  конце  30-х  -начале  40-х  годов  прошлого века. </a:t>
            </a:r>
            <a:endParaRPr/>
          </a:p>
          <a:p>
            <a:pPr marL="0" indent="358775" algn="just">
              <a:defRPr/>
            </a:pPr>
            <a:r>
              <a:rPr lang="ru-RU" sz="1400" b="1">
                <a:solidFill>
                  <a:schemeClr val="accent1">
                    <a:lumMod val="75000"/>
                  </a:schemeClr>
                </a:solidFill>
              </a:rPr>
              <a:t>Авторами термина «</a:t>
            </a:r>
            <a:r>
              <a:rPr lang="ru-RU" sz="1400" b="1">
                <a:solidFill>
                  <a:schemeClr val="accent1">
                    <a:lumMod val="75000"/>
                  </a:schemeClr>
                </a:solidFill>
              </a:rPr>
              <a:t>арт-терапия</a:t>
            </a:r>
            <a:r>
              <a:rPr lang="ru-RU" sz="1400" b="1">
                <a:solidFill>
                  <a:schemeClr val="accent1">
                    <a:lumMod val="75000"/>
                  </a:schemeClr>
                </a:solidFill>
              </a:rPr>
              <a:t>» считают английского исследователя </a:t>
            </a:r>
            <a:r>
              <a:rPr lang="ru-RU" sz="1400" b="1">
                <a:solidFill>
                  <a:schemeClr val="accent1">
                    <a:lumMod val="75000"/>
                  </a:schemeClr>
                </a:solidFill>
              </a:rPr>
              <a:t>и художника Адриана </a:t>
            </a:r>
            <a:r>
              <a:rPr lang="ru-RU" sz="1400" b="1">
                <a:solidFill>
                  <a:schemeClr val="accent1">
                    <a:lumMod val="75000"/>
                  </a:schemeClr>
                </a:solidFill>
              </a:rPr>
              <a:t>Хилла (с исследований которого началась история развития и становления Британской школы </a:t>
            </a:r>
            <a:r>
              <a:rPr lang="ru-RU" sz="1400" b="1">
                <a:solidFill>
                  <a:schemeClr val="accent1">
                    <a:lumMod val="75000"/>
                  </a:schemeClr>
                </a:solidFill>
              </a:rPr>
              <a:t>арт-терапии</a:t>
            </a:r>
            <a:r>
              <a:rPr lang="ru-RU" sz="1400" b="1">
                <a:solidFill>
                  <a:schemeClr val="accent1">
                    <a:lumMod val="75000"/>
                  </a:schemeClr>
                </a:solidFill>
              </a:rPr>
              <a:t>, одной из сильнейших на  сегодняшний день</a:t>
            </a:r>
            <a:r>
              <a:rPr lang="ru-RU" sz="1400" b="1">
                <a:solidFill>
                  <a:schemeClr val="accent1">
                    <a:lumMod val="75000"/>
                  </a:schemeClr>
                </a:solidFill>
              </a:rPr>
              <a:t>)</a:t>
            </a:r>
            <a:endParaRPr/>
          </a:p>
          <a:p>
            <a:pPr marL="0" indent="358775" algn="just">
              <a:defRPr/>
            </a:pPr>
            <a:r>
              <a:rPr lang="ru-RU" sz="1400" b="1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sz="1400" b="1">
                <a:solidFill>
                  <a:schemeClr val="accent1">
                    <a:lumMod val="75000"/>
                  </a:schemeClr>
                </a:solidFill>
              </a:rPr>
              <a:t>настоящее время им обозначают все виды занятий искусством </a:t>
            </a:r>
            <a:r>
              <a:rPr lang="ru-RU" sz="1400" b="1">
                <a:solidFill>
                  <a:schemeClr val="accent1">
                    <a:lumMod val="75000"/>
                  </a:schemeClr>
                </a:solidFill>
              </a:rPr>
              <a:t>в психотерапевтической практике. </a:t>
            </a:r>
            <a:r>
              <a:rPr lang="ru-RU" sz="1400" b="1">
                <a:solidFill>
                  <a:schemeClr val="accent1">
                    <a:lumMod val="75000"/>
                  </a:schemeClr>
                </a:solidFill>
              </a:rPr>
              <a:t>Эффективность применения искусства в контексте лечения основывается на том, что этот метод позволяет экспериментировать с чувствами, исследовать и выражать их на символическом уровне. </a:t>
            </a:r>
            <a:endParaRPr lang="ru-RU" sz="1400" b="1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  <a:defRPr/>
            </a:pPr>
            <a:endParaRPr lang="ru-RU" sz="1400"/>
          </a:p>
        </p:txBody>
      </p:sp>
      <p:pic>
        <p:nvPicPr>
          <p:cNvPr id="6" name="Picture 2" descr="https://fhd.videouroki.net/0/4/9/0496c4f8e36ebc19b55c3098908c5a29afd59d28/img2.jp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5508104" y="1419622"/>
            <a:ext cx="3072342" cy="244827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pic>
        <p:nvPicPr>
          <p:cNvPr id="4" name="Picture 2" hidden="0"/>
          <p:cNvPicPr>
            <a:picLocks noChangeAspect="1" noChangeArrowheads="1" noGrp="1"/>
          </p:cNvPicPr>
          <p:nvPr isPhoto="0" userDrawn="0">
            <p:ph idx="1" hasCustomPrompt="0"/>
          </p:nvPr>
        </p:nvPicPr>
        <p:blipFill>
          <a:blip r:embed="rId2"/>
          <a:srcRect l="-49" t="18235" r="-1" b="0"/>
          <a:stretch/>
        </p:blipFill>
        <p:spPr bwMode="auto">
          <a:xfrm>
            <a:off x="2987824" y="483518"/>
            <a:ext cx="3888105" cy="2383155"/>
          </a:xfrm>
          <a:prstGeom prst="rect">
            <a:avLst/>
          </a:prstGeom>
          <a:noFill/>
          <a:ln>
            <a:noFill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</p:pic>
      <p:sp>
        <p:nvSpPr>
          <p:cNvPr id="5" name="TextBox 4" hidden="0"/>
          <p:cNvSpPr>
            <a:spLocks noAdjustHandles="0" noChangeArrowheads="0"/>
          </p:cNvSpPr>
          <p:nvPr isPhoto="0" userDrawn="0"/>
        </p:nvSpPr>
        <p:spPr bwMode="auto">
          <a:xfrm>
            <a:off x="1043608" y="3219822"/>
            <a:ext cx="6696744" cy="120032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>
                <a:solidFill>
                  <a:schemeClr val="accent1">
                    <a:lumMod val="75000"/>
                  </a:schemeClr>
                </a:solidFill>
              </a:rPr>
              <a:t>В узком смысле </a:t>
            </a:r>
            <a:r>
              <a:rPr lang="ru-RU" b="1">
                <a:solidFill>
                  <a:srgbClr val="C00000"/>
                </a:solidFill>
              </a:rPr>
              <a:t>АРТ-ТЕРАПИЯ</a:t>
            </a:r>
            <a:r>
              <a:rPr lang="ru-RU" b="1">
                <a:solidFill>
                  <a:schemeClr val="accent1">
                    <a:lumMod val="75000"/>
                  </a:schemeClr>
                </a:solidFill>
              </a:rPr>
              <a:t> это рисуночная техника, основанная исключительно на изобразительном искусстве. </a:t>
            </a:r>
            <a:endParaRPr lang="ru-RU" b="1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b="1">
                <a:solidFill>
                  <a:schemeClr val="accent1">
                    <a:lumMod val="75000"/>
                  </a:schemeClr>
                </a:solidFill>
              </a:rPr>
              <a:t>Данная </a:t>
            </a:r>
            <a:r>
              <a:rPr lang="ru-RU" b="1">
                <a:solidFill>
                  <a:schemeClr val="accent1">
                    <a:lumMod val="75000"/>
                  </a:schemeClr>
                </a:solidFill>
              </a:rPr>
              <a:t>точка зрения ведет к ряду заблуждений, касающихся  «умения рисовать». </a:t>
            </a: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Заголовок 1" hidden="0"/>
          <p:cNvSpPr>
            <a:spLocks noGrp="1"/>
          </p:cNvSpPr>
          <p:nvPr isPhoto="0" userDrawn="0">
            <p:ph type="title" hasCustomPrompt="0"/>
          </p:nvPr>
        </p:nvSpPr>
        <p:spPr bwMode="auto">
          <a:xfrm>
            <a:off x="1043608" y="411510"/>
            <a:ext cx="6781800" cy="720080"/>
          </a:xfrm>
        </p:spPr>
        <p:txBody>
          <a:bodyPr anchor="ctr">
            <a:noAutofit/>
          </a:bodyPr>
          <a:lstStyle/>
          <a:p>
            <a:pPr algn="ctr">
              <a:defRPr/>
            </a:pPr>
            <a:br>
              <a:rPr lang="ru-RU" sz="2800">
                <a:solidFill>
                  <a:schemeClr val="tx1"/>
                </a:solidFill>
              </a:rPr>
            </a:br>
            <a:br>
              <a:rPr lang="ru-RU" sz="2800">
                <a:solidFill>
                  <a:schemeClr val="tx1"/>
                </a:solidFill>
              </a:rPr>
            </a:br>
            <a:br>
              <a:rPr lang="ru-RU" sz="2800">
                <a:solidFill>
                  <a:schemeClr val="tx1"/>
                </a:solidFill>
              </a:rPr>
            </a:br>
            <a:br>
              <a:rPr lang="ru-RU" sz="2800"/>
            </a:br>
            <a:endParaRPr lang="ru-RU" sz="2800"/>
          </a:p>
        </p:txBody>
      </p:sp>
      <p:sp>
        <p:nvSpPr>
          <p:cNvPr id="5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762000" y="1228725"/>
            <a:ext cx="4962128" cy="3200400"/>
          </a:xfrm>
        </p:spPr>
        <p:txBody>
          <a:bodyPr>
            <a:normAutofit/>
          </a:bodyPr>
          <a:lstStyle/>
          <a:p>
            <a:pPr marL="0" indent="0">
              <a:buNone/>
              <a:defRPr/>
            </a:pPr>
            <a:endParaRPr lang="ru-RU"/>
          </a:p>
          <a:p>
            <a:pPr marL="0" indent="0">
              <a:buNone/>
              <a:defRPr/>
            </a:pPr>
            <a:endParaRPr lang="ru-RU"/>
          </a:p>
          <a:p>
            <a:pPr marL="0" indent="0">
              <a:buNone/>
              <a:defRPr/>
            </a:pPr>
            <a:endParaRPr lang="ru-RU"/>
          </a:p>
          <a:p>
            <a:pPr marL="0" lvl="0" indent="0">
              <a:buNone/>
              <a:defRPr/>
            </a:pPr>
            <a:endParaRPr lang="ru-RU" sz="2200">
              <a:solidFill>
                <a:schemeClr val="tx1"/>
              </a:solidFill>
              <a:latin typeface="+mj-lt"/>
            </a:endParaRPr>
          </a:p>
          <a:p>
            <a:pPr>
              <a:defRPr/>
            </a:pPr>
            <a:endParaRPr lang="ru-RU"/>
          </a:p>
        </p:txBody>
      </p:sp>
      <p:sp>
        <p:nvSpPr>
          <p:cNvPr id="6" name="TextBox 5" hidden="0"/>
          <p:cNvSpPr>
            <a:spLocks noAdjustHandles="0" noChangeArrowheads="0"/>
          </p:cNvSpPr>
          <p:nvPr isPhoto="0" userDrawn="0"/>
        </p:nvSpPr>
        <p:spPr bwMode="auto">
          <a:xfrm>
            <a:off x="251520" y="699542"/>
            <a:ext cx="5040560" cy="3693319"/>
          </a:xfrm>
          <a:prstGeom prst="rect">
            <a:avLst/>
          </a:prstGeom>
          <a:noFill/>
          <a:ln>
            <a:solidFill>
              <a:schemeClr val="accent1"/>
            </a:solidFill>
          </a:ln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b="1">
                <a:solidFill>
                  <a:srgbClr val="C00000"/>
                </a:solidFill>
              </a:rPr>
              <a:t>АРТ-ТЕРАПИЯ</a:t>
            </a:r>
            <a:r>
              <a:rPr lang="ru-RU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>
                <a:solidFill>
                  <a:schemeClr val="accent1">
                    <a:lumMod val="75000"/>
                  </a:schemeClr>
                </a:solidFill>
              </a:rPr>
              <a:t>комбинируется с другими формами терапии творчеством </a:t>
            </a:r>
            <a:endParaRPr lang="ru-RU" b="1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b="1">
                <a:solidFill>
                  <a:schemeClr val="accent1">
                    <a:lumMod val="75000"/>
                  </a:schemeClr>
                </a:solidFill>
              </a:rPr>
              <a:t>и </a:t>
            </a:r>
            <a:r>
              <a:rPr lang="ru-RU" b="1">
                <a:solidFill>
                  <a:schemeClr val="accent1">
                    <a:lumMod val="75000"/>
                  </a:schemeClr>
                </a:solidFill>
              </a:rPr>
              <a:t>психотерапевтическими техниками: </a:t>
            </a:r>
            <a:endParaRPr lang="ru-RU" b="1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b="1">
                <a:solidFill>
                  <a:schemeClr val="accent1">
                    <a:lumMod val="75000"/>
                  </a:schemeClr>
                </a:solidFill>
              </a:rPr>
              <a:t>в </a:t>
            </a:r>
            <a:r>
              <a:rPr lang="ru-RU" b="1">
                <a:solidFill>
                  <a:schemeClr val="accent1">
                    <a:lumMod val="75000"/>
                  </a:schemeClr>
                </a:solidFill>
              </a:rPr>
              <a:t>сочетании с музыкой, поэзией, с драма-терапией, </a:t>
            </a:r>
            <a:endParaRPr lang="ru-RU" b="1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b="1">
                <a:solidFill>
                  <a:schemeClr val="accent1">
                    <a:lumMod val="75000"/>
                  </a:schemeClr>
                </a:solidFill>
              </a:rPr>
              <a:t>с телесно-ориентированной  терапией</a:t>
            </a:r>
            <a:r>
              <a:rPr lang="ru-RU" b="1">
                <a:solidFill>
                  <a:schemeClr val="accent1">
                    <a:lumMod val="75000"/>
                  </a:schemeClr>
                </a:solidFill>
              </a:rPr>
              <a:t>, </a:t>
            </a:r>
            <a:endParaRPr lang="ru-RU" b="1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b="1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b="1">
                <a:solidFill>
                  <a:schemeClr val="accent1">
                    <a:lumMod val="75000"/>
                  </a:schemeClr>
                </a:solidFill>
              </a:rPr>
              <a:t>аутогенной тренировкой и направленной медитацией, </a:t>
            </a:r>
            <a:endParaRPr lang="ru-RU" b="1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b="1">
                <a:solidFill>
                  <a:schemeClr val="accent1">
                    <a:lumMod val="75000"/>
                  </a:schemeClr>
                </a:solidFill>
              </a:rPr>
              <a:t>с </a:t>
            </a:r>
            <a:r>
              <a:rPr lang="ru-RU" b="1">
                <a:solidFill>
                  <a:schemeClr val="accent1">
                    <a:lumMod val="75000"/>
                  </a:schemeClr>
                </a:solidFill>
              </a:rPr>
              <a:t>техниками работы со сновидениями, мифами и </a:t>
            </a:r>
            <a:r>
              <a:rPr lang="ru-RU" b="1">
                <a:solidFill>
                  <a:schemeClr val="accent1">
                    <a:lumMod val="75000"/>
                  </a:schemeClr>
                </a:solidFill>
              </a:rPr>
              <a:t>сказками. Непосредственно в терапевтическом взаимодействии могут использоваться как отдельные ее виды, так и сочетанные комбинации</a:t>
            </a:r>
            <a:endParaRPr lang="ru-RU" b="1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Picture 2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5220072" y="1196053"/>
            <a:ext cx="3648405" cy="2736304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827584" y="1203598"/>
            <a:ext cx="4536504" cy="2808312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>
            <a:normAutofit fontScale="70000" lnSpcReduction="20000"/>
          </a:bodyPr>
          <a:lstStyle/>
          <a:p>
            <a:pPr>
              <a:defRPr/>
            </a:pPr>
            <a:r>
              <a:rPr lang="ru-RU" b="1">
                <a:solidFill>
                  <a:schemeClr val="accent1">
                    <a:lumMod val="75000"/>
                  </a:schemeClr>
                </a:solidFill>
              </a:rPr>
              <a:t>Музыкотерапия</a:t>
            </a:r>
            <a:endParaRPr lang="ru-RU" b="1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b="1">
                <a:solidFill>
                  <a:schemeClr val="accent1">
                    <a:lumMod val="75000"/>
                  </a:schemeClr>
                </a:solidFill>
              </a:rPr>
              <a:t>Песочная </a:t>
            </a:r>
            <a:r>
              <a:rPr lang="ru-RU" b="1">
                <a:solidFill>
                  <a:schemeClr val="accent1">
                    <a:lumMod val="75000"/>
                  </a:schemeClr>
                </a:solidFill>
              </a:rPr>
              <a:t>терапия</a:t>
            </a:r>
            <a:endParaRPr/>
          </a:p>
          <a:p>
            <a:pPr>
              <a:defRPr/>
            </a:pPr>
            <a:r>
              <a:rPr lang="ru-RU" b="1">
                <a:solidFill>
                  <a:schemeClr val="accent1">
                    <a:lumMod val="75000"/>
                  </a:schemeClr>
                </a:solidFill>
              </a:rPr>
              <a:t>Работа </a:t>
            </a:r>
            <a:r>
              <a:rPr lang="ru-RU" b="1">
                <a:solidFill>
                  <a:schemeClr val="accent1">
                    <a:lumMod val="75000"/>
                  </a:schemeClr>
                </a:solidFill>
              </a:rPr>
              <a:t>с пластическими </a:t>
            </a:r>
            <a:r>
              <a:rPr lang="ru-RU" b="1">
                <a:solidFill>
                  <a:schemeClr val="accent1">
                    <a:lumMod val="75000"/>
                  </a:schemeClr>
                </a:solidFill>
              </a:rPr>
              <a:t>материалами</a:t>
            </a:r>
            <a:endParaRPr/>
          </a:p>
          <a:p>
            <a:pPr>
              <a:defRPr/>
            </a:pPr>
            <a:r>
              <a:rPr lang="ru-RU" b="1">
                <a:solidFill>
                  <a:schemeClr val="accent1">
                    <a:lumMod val="75000"/>
                  </a:schemeClr>
                </a:solidFill>
              </a:rPr>
              <a:t>Фототерапия</a:t>
            </a:r>
            <a:endParaRPr/>
          </a:p>
          <a:p>
            <a:pPr>
              <a:defRPr/>
            </a:pPr>
            <a:r>
              <a:rPr lang="ru-RU" b="1">
                <a:solidFill>
                  <a:schemeClr val="accent1">
                    <a:lumMod val="75000"/>
                  </a:schemeClr>
                </a:solidFill>
              </a:rPr>
              <a:t>Цветотерапия</a:t>
            </a:r>
            <a:endParaRPr lang="ru-RU" b="1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b="1">
                <a:solidFill>
                  <a:schemeClr val="accent1">
                    <a:lumMod val="75000"/>
                  </a:schemeClr>
                </a:solidFill>
              </a:rPr>
              <a:t>Маскотерапия</a:t>
            </a:r>
            <a:endParaRPr lang="ru-RU" b="1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b="1">
                <a:solidFill>
                  <a:schemeClr val="accent1">
                    <a:lumMod val="75000"/>
                  </a:schemeClr>
                </a:solidFill>
              </a:rPr>
              <a:t>Сказкотерапия</a:t>
            </a:r>
            <a:endParaRPr lang="ru-RU" b="1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b="1">
                <a:solidFill>
                  <a:schemeClr val="accent1">
                    <a:lumMod val="75000"/>
                  </a:schemeClr>
                </a:solidFill>
              </a:rPr>
              <a:t>Библиотерапия</a:t>
            </a:r>
            <a:endParaRPr lang="ru-RU" b="1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b="1">
                <a:solidFill>
                  <a:schemeClr val="accent1">
                    <a:lumMod val="75000"/>
                  </a:schemeClr>
                </a:solidFill>
              </a:rPr>
              <a:t>Драматерапия</a:t>
            </a:r>
            <a:endParaRPr lang="ru-RU" b="1">
              <a:solidFill>
                <a:schemeClr val="accent1">
                  <a:lumMod val="75000"/>
                </a:schemeClr>
              </a:solidFill>
            </a:endParaRPr>
          </a:p>
          <a:p>
            <a:pPr>
              <a:defRPr/>
            </a:pPr>
            <a:r>
              <a:rPr lang="ru-RU" b="1">
                <a:solidFill>
                  <a:schemeClr val="accent1">
                    <a:lumMod val="75000"/>
                  </a:schemeClr>
                </a:solidFill>
              </a:rPr>
              <a:t>Танце-двигательная </a:t>
            </a:r>
            <a:r>
              <a:rPr lang="ru-RU" b="1">
                <a:solidFill>
                  <a:schemeClr val="accent1">
                    <a:lumMod val="75000"/>
                  </a:schemeClr>
                </a:solidFill>
              </a:rPr>
              <a:t>терапия</a:t>
            </a:r>
            <a:endParaRPr/>
          </a:p>
          <a:p>
            <a:pPr>
              <a:defRPr/>
            </a:pPr>
            <a:endParaRPr lang="ru-RU">
              <a:solidFill>
                <a:schemeClr val="tx1"/>
              </a:solidFill>
              <a:latin typeface="+mj-lt"/>
            </a:endParaRPr>
          </a:p>
        </p:txBody>
      </p:sp>
      <p:pic>
        <p:nvPicPr>
          <p:cNvPr id="5" name="Picture 2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6804248" y="980287"/>
            <a:ext cx="1944216" cy="1747480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6" name="Picture 3" hidden="0"/>
          <p:cNvPicPr>
            <a:picLocks noChangeAspect="1" noChangeArrowheads="1"/>
          </p:cNvPicPr>
          <p:nvPr isPhoto="0" userDrawn="0"/>
        </p:nvPicPr>
        <p:blipFill>
          <a:blip r:embed="rId3"/>
          <a:stretch/>
        </p:blipFill>
        <p:spPr bwMode="auto">
          <a:xfrm>
            <a:off x="5174356" y="1203598"/>
            <a:ext cx="1773907" cy="2664295"/>
          </a:xfrm>
          <a:prstGeom prst="rect">
            <a:avLst/>
          </a:prstGeom>
          <a:noFill/>
          <a:ln>
            <a:noFill/>
          </a:ln>
          <a:effectLst>
            <a:softEdge rad="63500"/>
          </a:effectLst>
        </p:spPr>
      </p:pic>
      <p:pic>
        <p:nvPicPr>
          <p:cNvPr id="7" name="Picture 5" descr="https://img-fotki.yandex.ru/get/143523/105655.cb/0_b35e0_5f9665be_orig" hidden="0"/>
          <p:cNvPicPr>
            <a:picLocks noChangeAspect="1" noChangeArrowheads="1"/>
          </p:cNvPicPr>
          <p:nvPr isPhoto="0" userDrawn="0"/>
        </p:nvPicPr>
        <p:blipFill>
          <a:blip r:embed="rId4"/>
          <a:stretch/>
        </p:blipFill>
        <p:spPr bwMode="auto">
          <a:xfrm>
            <a:off x="6588225" y="2727767"/>
            <a:ext cx="2160239" cy="1728192"/>
          </a:xfrm>
          <a:prstGeom prst="rect">
            <a:avLst/>
          </a:prstGeom>
          <a:noFill/>
          <a:effectLst>
            <a:softEdge rad="63500"/>
          </a:effectLst>
        </p:spPr>
      </p:pic>
      <p:sp>
        <p:nvSpPr>
          <p:cNvPr id="8" name="TextBox 7" hidden="0"/>
          <p:cNvSpPr>
            <a:spLocks noAdjustHandles="0" noChangeArrowheads="0"/>
          </p:cNvSpPr>
          <p:nvPr isPhoto="0" userDrawn="0"/>
        </p:nvSpPr>
        <p:spPr bwMode="auto">
          <a:xfrm>
            <a:off x="1763687" y="411510"/>
            <a:ext cx="5832648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ru-RU" sz="2000" b="1">
                <a:solidFill>
                  <a:schemeClr val="accent1">
                    <a:lumMod val="75000"/>
                  </a:schemeClr>
                </a:solidFill>
              </a:rPr>
              <a:t> НАПРАВЛЕНИЯ ТЕРАПИИ ТВОРЧЕСТВОМ</a:t>
            </a:r>
            <a:endParaRPr lang="ru-RU" sz="2000" b="1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Oval 3" hidden="0"/>
          <p:cNvSpPr>
            <a:spLocks noChangeArrowheads="1"/>
          </p:cNvSpPr>
          <p:nvPr isPhoto="0" userDrawn="0"/>
        </p:nvSpPr>
        <p:spPr bwMode="auto">
          <a:xfrm>
            <a:off x="3779838" y="809625"/>
            <a:ext cx="1979612" cy="1214438"/>
          </a:xfrm>
          <a:prstGeom prst="ellipse">
            <a:avLst/>
          </a:prstGeom>
          <a:solidFill>
            <a:srgbClr val="006B6B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/>
                <a:ea typeface="SimSun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/>
                <a:ea typeface="SimSun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/>
                <a:ea typeface="SimSun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/>
                <a:ea typeface="SimSun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/>
                <a:ea typeface="SimSun"/>
              </a:defRPr>
            </a:lvl5pPr>
            <a:lvl6pPr marL="2514600" indent="-228600" defTabSz="449263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/>
                <a:ea typeface="SimSun"/>
              </a:defRPr>
            </a:lvl6pPr>
            <a:lvl7pPr marL="2971800" indent="-228600" defTabSz="449263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/>
                <a:ea typeface="SimSun"/>
              </a:defRPr>
            </a:lvl7pPr>
            <a:lvl8pPr marL="3429000" indent="-228600" defTabSz="449263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/>
                <a:ea typeface="SimSun"/>
              </a:defRPr>
            </a:lvl8pPr>
            <a:lvl9pPr marL="3886200" indent="-228600" defTabSz="449263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/>
                <a:ea typeface="SimSun"/>
              </a:defRPr>
            </a:lvl9pPr>
          </a:lstStyle>
          <a:p>
            <a:pPr algn="ctr">
              <a:spcBef>
                <a:spcPts val="0"/>
              </a:spcBef>
              <a:buClrTx/>
              <a:buFontTx/>
              <a:buNone/>
              <a:defRPr/>
            </a:pPr>
            <a:r>
              <a:rPr lang="ru-RU" sz="1800"/>
              <a:t> </a:t>
            </a:r>
            <a:r>
              <a:rPr lang="ru-RU" sz="2000" u="sng">
                <a:solidFill>
                  <a:srgbClr val="CCCCFF"/>
                </a:solidFill>
                <a:latin typeface="+mn-lt"/>
                <a:hlinkClick r:id="rId2" tooltip="file:///C:/Users/1/Desktop/%D0%B0%D1%80%D1%82%20%D1%82%D0%B5%D1%80%D0%B0%D0%BF%D0%B8%D1%8F/%D0%94%D0%B8%D0%B0%D0%B3%D0%BD%D0%BE%CC%81%D1%81%D1%82%D0%B8%D0%BA%D0%B0.doc"/>
              </a:rPr>
              <a:t>Диагностика</a:t>
            </a:r>
            <a:endParaRPr/>
          </a:p>
        </p:txBody>
      </p:sp>
      <p:sp>
        <p:nvSpPr>
          <p:cNvPr id="5" name="Oval 4" hidden="0"/>
          <p:cNvSpPr>
            <a:spLocks noChangeArrowheads="1"/>
          </p:cNvSpPr>
          <p:nvPr isPhoto="0" userDrawn="0"/>
        </p:nvSpPr>
        <p:spPr bwMode="auto">
          <a:xfrm>
            <a:off x="2411760" y="1897856"/>
            <a:ext cx="1979612" cy="1341835"/>
          </a:xfrm>
          <a:prstGeom prst="ellipse">
            <a:avLst/>
          </a:prstGeom>
          <a:solidFill>
            <a:srgbClr val="006B6B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/>
                <a:ea typeface="SimSun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/>
                <a:ea typeface="SimSun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/>
                <a:ea typeface="SimSun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/>
                <a:ea typeface="SimSun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/>
                <a:ea typeface="SimSun"/>
              </a:defRPr>
            </a:lvl5pPr>
            <a:lvl6pPr marL="2514600" indent="-228600" defTabSz="449263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/>
                <a:ea typeface="SimSun"/>
              </a:defRPr>
            </a:lvl6pPr>
            <a:lvl7pPr marL="2971800" indent="-228600" defTabSz="449263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/>
                <a:ea typeface="SimSun"/>
              </a:defRPr>
            </a:lvl7pPr>
            <a:lvl8pPr marL="3429000" indent="-228600" defTabSz="449263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/>
                <a:ea typeface="SimSun"/>
              </a:defRPr>
            </a:lvl8pPr>
            <a:lvl9pPr marL="3886200" indent="-228600" defTabSz="449263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/>
                <a:ea typeface="SimSun"/>
              </a:defRPr>
            </a:lvl9pPr>
          </a:lstStyle>
          <a:p>
            <a:pPr algn="ctr">
              <a:spcBef>
                <a:spcPts val="0"/>
              </a:spcBef>
              <a:buClrTx/>
              <a:buFontTx/>
              <a:buNone/>
              <a:defRPr/>
            </a:pPr>
            <a:r>
              <a:rPr lang="ru-RU" sz="1800"/>
              <a:t> </a:t>
            </a:r>
            <a:r>
              <a:rPr lang="ru-RU" sz="2000" u="sng">
                <a:solidFill>
                  <a:srgbClr val="CCCCFF"/>
                </a:solidFill>
                <a:latin typeface="+mn-lt"/>
                <a:hlinkClick r:id="rId3" tooltip="file:///C:/Users/1/Desktop/%D0%B0%D1%80%D1%82%20%D1%82%D0%B5%D1%80%D0%B0%D0%BF%D0%B8%D1%8F/%D0%A2%D0%B2%D0%BE%D1%80%D1%87%D0%B5%D1%81%D1%82%D0%B2%D0%BE.doc"/>
              </a:rPr>
              <a:t>Творчество</a:t>
            </a:r>
            <a:endParaRPr lang="ru-RU" sz="2000">
              <a:solidFill>
                <a:srgbClr val="CCCCFF"/>
              </a:solidFill>
              <a:latin typeface="+mn-lt"/>
            </a:endParaRPr>
          </a:p>
        </p:txBody>
      </p:sp>
      <p:sp>
        <p:nvSpPr>
          <p:cNvPr id="6" name="Oval 6" hidden="0"/>
          <p:cNvSpPr>
            <a:spLocks noChangeArrowheads="1"/>
          </p:cNvSpPr>
          <p:nvPr isPhoto="0" userDrawn="0"/>
        </p:nvSpPr>
        <p:spPr bwMode="auto">
          <a:xfrm>
            <a:off x="5292080" y="1856853"/>
            <a:ext cx="1979612" cy="1350169"/>
          </a:xfrm>
          <a:prstGeom prst="ellipse">
            <a:avLst/>
          </a:prstGeom>
          <a:solidFill>
            <a:srgbClr val="006B6B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/>
                <a:ea typeface="SimSun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/>
                <a:ea typeface="SimSun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/>
                <a:ea typeface="SimSun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/>
                <a:ea typeface="SimSun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/>
                <a:ea typeface="SimSun"/>
              </a:defRPr>
            </a:lvl5pPr>
            <a:lvl6pPr marL="2514600" indent="-228600" defTabSz="449263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/>
                <a:ea typeface="SimSun"/>
              </a:defRPr>
            </a:lvl6pPr>
            <a:lvl7pPr marL="2971800" indent="-228600" defTabSz="449263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/>
                <a:ea typeface="SimSun"/>
              </a:defRPr>
            </a:lvl7pPr>
            <a:lvl8pPr marL="3429000" indent="-228600" defTabSz="449263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/>
                <a:ea typeface="SimSun"/>
              </a:defRPr>
            </a:lvl8pPr>
            <a:lvl9pPr marL="3886200" indent="-228600" defTabSz="449263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/>
                <a:ea typeface="SimSun"/>
              </a:defRPr>
            </a:lvl9pPr>
          </a:lstStyle>
          <a:p>
            <a:pPr algn="ctr">
              <a:spcBef>
                <a:spcPts val="0"/>
              </a:spcBef>
              <a:buClrTx/>
              <a:buFontTx/>
              <a:buNone/>
              <a:defRPr/>
            </a:pPr>
            <a:endParaRPr lang="ru-RU" sz="2400">
              <a:latin typeface="Times New Roman"/>
              <a:cs typeface="Arial Unicode MS"/>
            </a:endParaRPr>
          </a:p>
          <a:p>
            <a:pPr algn="ctr">
              <a:spcBef>
                <a:spcPts val="0"/>
              </a:spcBef>
              <a:buClrTx/>
              <a:buFontTx/>
              <a:buNone/>
              <a:defRPr/>
            </a:pPr>
            <a:r>
              <a:rPr lang="ru-RU" sz="2000" b="1" u="sng">
                <a:solidFill>
                  <a:srgbClr val="CCCCFF"/>
                </a:solidFill>
                <a:latin typeface="Times New Roman"/>
                <a:cs typeface="Arial Unicode MS"/>
                <a:hlinkClick r:id="rId4" tooltip="file:///C:/Users/1/Desktop/%D0%B0%D1%80%D1%82%20%D1%82%D0%B5%D1%80%D0%B0%D0%BF%D0%B8%D1%8F/%D0%A0%D0%B0%D0%B7%D0%B2%D0%B8%D1%82%D0%B8%D0%B5.doc"/>
              </a:rPr>
              <a:t>Развитие</a:t>
            </a:r>
            <a:endParaRPr/>
          </a:p>
          <a:p>
            <a:pPr algn="ctr">
              <a:spcBef>
                <a:spcPts val="0"/>
              </a:spcBef>
              <a:buClrTx/>
              <a:buFontTx/>
              <a:buNone/>
              <a:defRPr/>
            </a:pPr>
            <a:endParaRPr lang="ru-RU" sz="2400" b="1">
              <a:solidFill>
                <a:srgbClr val="CCCCFF"/>
              </a:solidFill>
              <a:latin typeface="Times New Roman"/>
              <a:cs typeface="Arial Unicode MS"/>
            </a:endParaRPr>
          </a:p>
        </p:txBody>
      </p:sp>
      <p:sp>
        <p:nvSpPr>
          <p:cNvPr id="7" name="Oval 7" hidden="0"/>
          <p:cNvSpPr>
            <a:spLocks noChangeArrowheads="1"/>
          </p:cNvSpPr>
          <p:nvPr isPhoto="0" userDrawn="0"/>
        </p:nvSpPr>
        <p:spPr bwMode="auto">
          <a:xfrm>
            <a:off x="3874295" y="3113483"/>
            <a:ext cx="1908175" cy="1350169"/>
          </a:xfrm>
          <a:prstGeom prst="ellipse">
            <a:avLst/>
          </a:prstGeom>
          <a:solidFill>
            <a:srgbClr val="006B6B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/>
                <a:ea typeface="SimSun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/>
                <a:ea typeface="SimSun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/>
                <a:ea typeface="SimSun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/>
                <a:ea typeface="SimSun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/>
                <a:ea typeface="SimSun"/>
              </a:defRPr>
            </a:lvl5pPr>
            <a:lvl6pPr marL="2514600" indent="-228600" defTabSz="449263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/>
                <a:ea typeface="SimSun"/>
              </a:defRPr>
            </a:lvl6pPr>
            <a:lvl7pPr marL="2971800" indent="-228600" defTabSz="449263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/>
                <a:ea typeface="SimSun"/>
              </a:defRPr>
            </a:lvl7pPr>
            <a:lvl8pPr marL="3429000" indent="-228600" defTabSz="449263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/>
                <a:ea typeface="SimSun"/>
              </a:defRPr>
            </a:lvl8pPr>
            <a:lvl9pPr marL="3886200" indent="-228600" defTabSz="449263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/>
                <a:ea typeface="SimSun"/>
              </a:defRPr>
            </a:lvl9pPr>
          </a:lstStyle>
          <a:p>
            <a:pPr>
              <a:spcBef>
                <a:spcPts val="0"/>
              </a:spcBef>
              <a:buClrTx/>
              <a:buFontTx/>
              <a:buNone/>
              <a:defRPr/>
            </a:pPr>
            <a:endParaRPr lang="ru-RU" sz="2400">
              <a:solidFill>
                <a:srgbClr val="CCCCFF"/>
              </a:solidFill>
              <a:latin typeface="Times New Roman"/>
              <a:cs typeface="Arial Unicode MS"/>
            </a:endParaRPr>
          </a:p>
          <a:p>
            <a:pPr>
              <a:spcBef>
                <a:spcPts val="0"/>
              </a:spcBef>
              <a:buClrTx/>
              <a:buFontTx/>
              <a:buNone/>
              <a:defRPr/>
            </a:pPr>
            <a:r>
              <a:rPr lang="ru-RU" sz="1600" u="sng">
                <a:solidFill>
                  <a:srgbClr val="CCCCFF"/>
                </a:solidFill>
                <a:latin typeface="Times New Roman"/>
                <a:cs typeface="Arial Unicode MS"/>
                <a:hlinkClick r:id="rId5" tooltip="file:///C:/Users/1/Desktop/%D0%B0%D1%80%D1%82%20%D1%82%D0%B5%D1%80%D0%B0%D0%BF%D0%B8%D1%8F/%D0%9F%D1%81%D0%B8%D1%85%D0%BE%D0%BA%D0%BE%D1%80%D1%80%D0%B5%D0%BA%D1%86%D0%B8%D1%8F.doc"/>
              </a:rPr>
              <a:t>Психокоррекция</a:t>
            </a:r>
            <a:endParaRPr lang="ru-RU" sz="1600">
              <a:solidFill>
                <a:srgbClr val="CCCCFF"/>
              </a:solidFill>
              <a:latin typeface="Times New Roman"/>
              <a:cs typeface="Arial Unicode MS"/>
            </a:endParaRPr>
          </a:p>
          <a:p>
            <a:pPr>
              <a:spcBef>
                <a:spcPts val="0"/>
              </a:spcBef>
              <a:buClrTx/>
              <a:buFontTx/>
              <a:buNone/>
              <a:defRPr/>
            </a:pPr>
            <a:endParaRPr lang="ru-RU" sz="2200">
              <a:solidFill>
                <a:srgbClr val="CCCCFF"/>
              </a:solidFill>
              <a:latin typeface="Times New Roman"/>
              <a:cs typeface="Arial Unicode MS"/>
            </a:endParaRPr>
          </a:p>
        </p:txBody>
      </p:sp>
      <p:sp>
        <p:nvSpPr>
          <p:cNvPr id="8" name="Line 8" hidden="0"/>
          <p:cNvSpPr>
            <a:spLocks noChangeShapeType="1"/>
          </p:cNvSpPr>
          <p:nvPr isPhoto="0" userDrawn="0"/>
        </p:nvSpPr>
        <p:spPr bwMode="auto">
          <a:xfrm flipV="1">
            <a:off x="3672680" y="1730644"/>
            <a:ext cx="254796" cy="167211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Line 9" hidden="0"/>
          <p:cNvSpPr>
            <a:spLocks noChangeShapeType="1"/>
          </p:cNvSpPr>
          <p:nvPr isPhoto="0" userDrawn="0"/>
        </p:nvSpPr>
        <p:spPr bwMode="auto">
          <a:xfrm>
            <a:off x="5580064" y="1754981"/>
            <a:ext cx="288080" cy="142875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Line 10" hidden="0"/>
          <p:cNvSpPr>
            <a:spLocks noChangeShapeType="1"/>
          </p:cNvSpPr>
          <p:nvPr isPhoto="0" userDrawn="0"/>
        </p:nvSpPr>
        <p:spPr bwMode="auto">
          <a:xfrm>
            <a:off x="3471067" y="3239690"/>
            <a:ext cx="403227" cy="412179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Line 11" hidden="0"/>
          <p:cNvSpPr>
            <a:spLocks noChangeShapeType="1"/>
          </p:cNvSpPr>
          <p:nvPr isPhoto="0" userDrawn="0"/>
        </p:nvSpPr>
        <p:spPr bwMode="auto">
          <a:xfrm>
            <a:off x="4500563" y="3914775"/>
            <a:ext cx="360362" cy="1191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Line 12" hidden="0"/>
          <p:cNvSpPr>
            <a:spLocks noChangeShapeType="1"/>
          </p:cNvSpPr>
          <p:nvPr isPhoto="0" userDrawn="0"/>
        </p:nvSpPr>
        <p:spPr bwMode="auto">
          <a:xfrm flipH="1">
            <a:off x="5782470" y="3207022"/>
            <a:ext cx="315912" cy="444848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3" name="TextBox 13" hidden="0"/>
          <p:cNvSpPr>
            <a:spLocks noAdjustHandles="0" noChangeArrowheads="0"/>
          </p:cNvSpPr>
          <p:nvPr isPhoto="0" userDrawn="0"/>
        </p:nvSpPr>
        <p:spPr bwMode="auto">
          <a:xfrm>
            <a:off x="1691680" y="411510"/>
            <a:ext cx="5688632" cy="400110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ru-RU" sz="2000" b="1">
                <a:solidFill>
                  <a:schemeClr val="accent1">
                    <a:lumMod val="75000"/>
                  </a:schemeClr>
                </a:solidFill>
              </a:rPr>
              <a:t>ВОЗМОЖНОСТИ АРТ-ТЕРАПИИ </a:t>
            </a:r>
            <a:endParaRPr lang="ru-RU" sz="2000">
              <a:solidFill>
                <a:schemeClr val="accent1">
                  <a:lumMod val="75000"/>
                </a:schemeClr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500" advClick="1">
        <p:fade thruBlk="0"/>
      </p:transition>
    </mc:Choice>
    <mc:Fallback>
      <p:transition spd="med" advClick="1">
        <p:fade thruBlk="0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Rectangle 1" hidden="0"/>
          <p:cNvSpPr>
            <a:spLocks noAdjustHandles="0" noChangeArrowheads="0"/>
          </p:cNvSpPr>
          <p:nvPr isPhoto="0" userDrawn="0"/>
        </p:nvSpPr>
        <p:spPr bwMode="auto">
          <a:xfrm>
            <a:off x="179388" y="179388"/>
            <a:ext cx="8964612" cy="6678612"/>
          </a:xfrm>
          <a:prstGeom prst="rect">
            <a:avLst/>
          </a:prstGeom>
        </p:spPr>
        <p:txBody>
          <a:bodyPr vert="horz" lIns="0" tIns="20160" rIns="0" bIns="0" rtlCol="0" anchor="ctr" anchorCtr="0">
            <a:normAutofit/>
          </a:bodyPr>
          <a:lstStyle>
            <a:lvl1pPr marL="274320" indent="-274320" algn="l" defTabSz="914400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4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594360" indent="-274320" algn="l" defTabSz="914400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68680" indent="-228600" algn="l" defTabSz="914400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20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143000" indent="-228600" algn="l" defTabSz="914400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defTabSz="914400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8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1645920" indent="-228600" algn="l" defTabSz="914400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1901952" indent="-228600" algn="l" defTabSz="914400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2194560" indent="-228600" algn="l" defTabSz="914400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2468880" indent="-228600" algn="l" defTabSz="914400">
              <a:spcBef>
                <a:spcPts val="0"/>
              </a:spcBef>
              <a:buClr>
                <a:schemeClr val="accent1"/>
              </a:buClr>
              <a:buFont typeface="Arial"/>
              <a:buChar char="•"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422275" indent="-317500">
              <a:lnSpc>
                <a:spcPct val="95000"/>
              </a:lnSpc>
              <a:spcBef>
                <a:spcPts val="0"/>
              </a:spcBef>
              <a:spcAft>
                <a:spcPts val="1413"/>
              </a:spcAft>
              <a:buClr>
                <a:srgbClr val="00FFFF"/>
              </a:buClr>
              <a:buSzPct val="45000"/>
              <a:buFont typeface="Wingdings"/>
              <a:buChar char=""/>
              <a:tabLst>
                <a:tab pos="422275" algn="l"/>
                <a:tab pos="527050" algn="l"/>
                <a:tab pos="976313" algn="l"/>
                <a:tab pos="1425575" algn="l"/>
                <a:tab pos="1874838" algn="l"/>
                <a:tab pos="2324100" algn="l"/>
                <a:tab pos="2773363" algn="l"/>
                <a:tab pos="3222625" algn="l"/>
                <a:tab pos="3671888" algn="l"/>
                <a:tab pos="4121150" algn="l"/>
                <a:tab pos="4570413" algn="l"/>
                <a:tab pos="5019675" algn="l"/>
                <a:tab pos="5468938" algn="l"/>
                <a:tab pos="5918200" algn="l"/>
                <a:tab pos="6367463" algn="l"/>
                <a:tab pos="6816725" algn="l"/>
                <a:tab pos="7265988" algn="l"/>
                <a:tab pos="7715250" algn="l"/>
                <a:tab pos="8164513" algn="l"/>
                <a:tab pos="8613775" algn="l"/>
                <a:tab pos="9063038" algn="l"/>
              </a:tabLst>
              <a:defRPr/>
            </a:pPr>
            <a:r>
              <a:rPr lang="ru-RU"/>
              <a:t>Цели </a:t>
            </a:r>
            <a:endParaRPr/>
          </a:p>
        </p:txBody>
      </p:sp>
      <p:sp>
        <p:nvSpPr>
          <p:cNvPr id="5" name="AutoShape 2" hidden="0"/>
          <p:cNvSpPr>
            <a:spLocks noChangeArrowheads="1"/>
          </p:cNvSpPr>
          <p:nvPr isPhoto="0" userDrawn="0"/>
        </p:nvSpPr>
        <p:spPr bwMode="auto">
          <a:xfrm>
            <a:off x="2178466" y="596424"/>
            <a:ext cx="6155828" cy="720080"/>
          </a:xfrm>
          <a:prstGeom prst="flowChartProcess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/>
                <a:ea typeface="SimSun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/>
                <a:ea typeface="SimSun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/>
                <a:ea typeface="SimSun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/>
                <a:ea typeface="SimSun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/>
                <a:ea typeface="SimSun"/>
              </a:defRPr>
            </a:lvl5pPr>
            <a:lvl6pPr marL="2514600" indent="-228600" defTabSz="449263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/>
                <a:ea typeface="SimSun"/>
              </a:defRPr>
            </a:lvl6pPr>
            <a:lvl7pPr marL="2971800" indent="-228600" defTabSz="449263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/>
                <a:ea typeface="SimSun"/>
              </a:defRPr>
            </a:lvl7pPr>
            <a:lvl8pPr marL="3429000" indent="-228600" defTabSz="449263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/>
                <a:ea typeface="SimSun"/>
              </a:defRPr>
            </a:lvl8pPr>
            <a:lvl9pPr marL="3886200" indent="-228600" defTabSz="449263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/>
                <a:ea typeface="SimSun"/>
              </a:defRPr>
            </a:lvl9pPr>
          </a:lstStyle>
          <a:p>
            <a:pPr algn="ctr">
              <a:spcBef>
                <a:spcPts val="0"/>
              </a:spcBef>
              <a:buClrTx/>
              <a:buFontTx/>
              <a:buNone/>
              <a:defRPr/>
            </a:pPr>
            <a:endParaRPr lang="ru-RU" sz="1800"/>
          </a:p>
          <a:p>
            <a:pPr algn="ctr">
              <a:spcBef>
                <a:spcPts val="0"/>
              </a:spcBef>
              <a:buClrTx/>
              <a:buFontTx/>
              <a:buNone/>
              <a:defRPr/>
            </a:pPr>
            <a:r>
              <a:rPr lang="ru-RU" sz="1200"/>
              <a:t>Исследование психологических проблем с использованием </a:t>
            </a:r>
            <a:endParaRPr/>
          </a:p>
          <a:p>
            <a:pPr algn="ctr">
              <a:spcBef>
                <a:spcPts val="0"/>
              </a:spcBef>
              <a:buClrTx/>
              <a:buFontTx/>
              <a:buNone/>
              <a:defRPr/>
            </a:pPr>
            <a:r>
              <a:rPr lang="ru-RU" sz="1200"/>
              <a:t>художественных форм (</a:t>
            </a:r>
            <a:r>
              <a:rPr lang="ru-RU" sz="1200"/>
              <a:t>внутренние, </a:t>
            </a:r>
            <a:r>
              <a:rPr lang="ru-RU" sz="1200"/>
              <a:t>эмоциональные</a:t>
            </a:r>
            <a:endParaRPr/>
          </a:p>
          <a:p>
            <a:pPr algn="ctr">
              <a:spcBef>
                <a:spcPts val="0"/>
              </a:spcBef>
              <a:buClrTx/>
              <a:buFontTx/>
              <a:buNone/>
              <a:defRPr/>
            </a:pPr>
            <a:r>
              <a:rPr lang="ru-RU" sz="1200"/>
              <a:t> переживания, межличностные отношения, положение в </a:t>
            </a:r>
            <a:r>
              <a:rPr lang="ru-RU" sz="1200"/>
              <a:t>группе).</a:t>
            </a:r>
            <a:endParaRPr lang="ru-RU" sz="1200"/>
          </a:p>
          <a:p>
            <a:pPr algn="ctr">
              <a:spcBef>
                <a:spcPts val="0"/>
              </a:spcBef>
              <a:buClrTx/>
              <a:buFontTx/>
              <a:buNone/>
              <a:defRPr/>
            </a:pPr>
            <a:endParaRPr lang="ru-RU" sz="1200"/>
          </a:p>
        </p:txBody>
      </p:sp>
      <p:sp>
        <p:nvSpPr>
          <p:cNvPr id="6" name="AutoShape 3" hidden="0"/>
          <p:cNvSpPr>
            <a:spLocks noChangeArrowheads="1"/>
          </p:cNvSpPr>
          <p:nvPr isPhoto="0" userDrawn="0"/>
        </p:nvSpPr>
        <p:spPr bwMode="auto">
          <a:xfrm>
            <a:off x="2196068" y="1491630"/>
            <a:ext cx="6154638" cy="792087"/>
          </a:xfrm>
          <a:prstGeom prst="flowChartProcess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/>
                <a:ea typeface="SimSun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/>
                <a:ea typeface="SimSun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/>
                <a:ea typeface="SimSun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/>
                <a:ea typeface="SimSun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/>
                <a:ea typeface="SimSun"/>
              </a:defRPr>
            </a:lvl5pPr>
            <a:lvl6pPr marL="2514600" indent="-228600" defTabSz="449263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/>
                <a:ea typeface="SimSun"/>
              </a:defRPr>
            </a:lvl6pPr>
            <a:lvl7pPr marL="2971800" indent="-228600" defTabSz="449263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/>
                <a:ea typeface="SimSun"/>
              </a:defRPr>
            </a:lvl7pPr>
            <a:lvl8pPr marL="3429000" indent="-228600" defTabSz="449263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/>
                <a:ea typeface="SimSun"/>
              </a:defRPr>
            </a:lvl8pPr>
            <a:lvl9pPr marL="3886200" indent="-228600" defTabSz="449263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/>
                <a:ea typeface="SimSun"/>
              </a:defRPr>
            </a:lvl9pPr>
          </a:lstStyle>
          <a:p>
            <a:pPr algn="ctr">
              <a:spcBef>
                <a:spcPts val="0"/>
              </a:spcBef>
              <a:buClrTx/>
              <a:buFontTx/>
              <a:buNone/>
              <a:defRPr/>
            </a:pPr>
            <a:endParaRPr lang="ru-RU" sz="1200"/>
          </a:p>
          <a:p>
            <a:pPr algn="ctr">
              <a:spcBef>
                <a:spcPts val="0"/>
              </a:spcBef>
              <a:buClrTx/>
              <a:buFontTx/>
              <a:buNone/>
              <a:defRPr/>
            </a:pPr>
            <a:r>
              <a:rPr lang="ru-RU" sz="1200"/>
              <a:t>С</a:t>
            </a:r>
            <a:r>
              <a:rPr lang="ru-RU" sz="1200"/>
              <a:t>нижение </a:t>
            </a:r>
            <a:r>
              <a:rPr lang="ru-RU" sz="1200"/>
              <a:t>утомления, напряжения, регуляция </a:t>
            </a:r>
            <a:endParaRPr/>
          </a:p>
          <a:p>
            <a:pPr algn="ctr">
              <a:spcBef>
                <a:spcPts val="0"/>
              </a:spcBef>
              <a:buClrTx/>
              <a:buFontTx/>
              <a:buNone/>
              <a:defRPr/>
            </a:pPr>
            <a:r>
              <a:rPr lang="ru-RU" sz="1200"/>
              <a:t>эмоциональных </a:t>
            </a:r>
            <a:r>
              <a:rPr lang="ru-RU" sz="1200"/>
              <a:t>состояний. </a:t>
            </a:r>
            <a:endParaRPr lang="ru-RU" sz="1200"/>
          </a:p>
        </p:txBody>
      </p:sp>
      <p:sp>
        <p:nvSpPr>
          <p:cNvPr id="7" name="AutoShape 4" hidden="0"/>
          <p:cNvSpPr>
            <a:spLocks noChangeArrowheads="1"/>
          </p:cNvSpPr>
          <p:nvPr isPhoto="0" userDrawn="0"/>
        </p:nvSpPr>
        <p:spPr bwMode="auto">
          <a:xfrm>
            <a:off x="2207341" y="2457021"/>
            <a:ext cx="6173515" cy="834809"/>
          </a:xfrm>
          <a:prstGeom prst="flowChartProcess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/>
                <a:ea typeface="SimSun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/>
                <a:ea typeface="SimSun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/>
                <a:ea typeface="SimSun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/>
                <a:ea typeface="SimSun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/>
                <a:ea typeface="SimSun"/>
              </a:defRPr>
            </a:lvl5pPr>
            <a:lvl6pPr marL="2514600" indent="-228600" defTabSz="449263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/>
                <a:ea typeface="SimSun"/>
              </a:defRPr>
            </a:lvl6pPr>
            <a:lvl7pPr marL="2971800" indent="-228600" defTabSz="449263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/>
                <a:ea typeface="SimSun"/>
              </a:defRPr>
            </a:lvl7pPr>
            <a:lvl8pPr marL="3429000" indent="-228600" defTabSz="449263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/>
                <a:ea typeface="SimSun"/>
              </a:defRPr>
            </a:lvl8pPr>
            <a:lvl9pPr marL="3886200" indent="-228600" defTabSz="449263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/>
                <a:ea typeface="SimSun"/>
              </a:defRPr>
            </a:lvl9pPr>
          </a:lstStyle>
          <a:p>
            <a:pPr algn="ctr">
              <a:spcBef>
                <a:spcPts val="0"/>
              </a:spcBef>
              <a:buClrTx/>
              <a:buFontTx/>
              <a:buNone/>
              <a:defRPr/>
            </a:pPr>
            <a:r>
              <a:rPr lang="ru-RU" sz="1200"/>
              <a:t>Коррекция </a:t>
            </a:r>
            <a:r>
              <a:rPr lang="ru-RU" sz="1200"/>
              <a:t>отклонений </a:t>
            </a:r>
            <a:r>
              <a:rPr lang="ru-RU" sz="1200"/>
              <a:t>в </a:t>
            </a:r>
            <a:r>
              <a:rPr lang="ru-RU" sz="1200"/>
              <a:t>эмоциональной </a:t>
            </a:r>
            <a:r>
              <a:rPr lang="ru-RU" sz="1200"/>
              <a:t>сфере,</a:t>
            </a:r>
            <a:endParaRPr/>
          </a:p>
          <a:p>
            <a:pPr algn="ctr">
              <a:spcBef>
                <a:spcPts val="0"/>
              </a:spcBef>
              <a:buClrTx/>
              <a:buFontTx/>
              <a:buNone/>
              <a:defRPr/>
            </a:pPr>
            <a:r>
              <a:rPr lang="ru-RU" sz="1200"/>
              <a:t>самооценки</a:t>
            </a:r>
            <a:r>
              <a:rPr lang="ru-RU" sz="1200"/>
              <a:t>, межличностных отношений, поведения</a:t>
            </a:r>
            <a:r>
              <a:rPr lang="ru-RU" sz="1200"/>
              <a:t>.</a:t>
            </a:r>
            <a:endParaRPr/>
          </a:p>
        </p:txBody>
      </p:sp>
      <p:sp>
        <p:nvSpPr>
          <p:cNvPr id="8" name="AutoShape 5" hidden="0"/>
          <p:cNvSpPr>
            <a:spLocks noChangeArrowheads="1"/>
          </p:cNvSpPr>
          <p:nvPr isPhoto="0" userDrawn="0"/>
        </p:nvSpPr>
        <p:spPr bwMode="auto">
          <a:xfrm>
            <a:off x="2218615" y="3481334"/>
            <a:ext cx="6132091" cy="720724"/>
          </a:xfrm>
          <a:prstGeom prst="flowChartProcess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/>
                <a:ea typeface="SimSun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/>
                <a:ea typeface="SimSun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/>
                <a:ea typeface="SimSun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/>
                <a:ea typeface="SimSun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/>
                <a:ea typeface="SimSun"/>
              </a:defRPr>
            </a:lvl5pPr>
            <a:lvl6pPr marL="2514600" indent="-228600" defTabSz="449263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/>
                <a:ea typeface="SimSun"/>
              </a:defRPr>
            </a:lvl6pPr>
            <a:lvl7pPr marL="2971800" indent="-228600" defTabSz="449263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/>
                <a:ea typeface="SimSun"/>
              </a:defRPr>
            </a:lvl7pPr>
            <a:lvl8pPr marL="3429000" indent="-228600" defTabSz="449263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/>
                <a:ea typeface="SimSun"/>
              </a:defRPr>
            </a:lvl8pPr>
            <a:lvl9pPr marL="3886200" indent="-228600" defTabSz="449263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/>
                <a:ea typeface="SimSun"/>
              </a:defRPr>
            </a:lvl9pPr>
          </a:lstStyle>
          <a:p>
            <a:pPr algn="ctr">
              <a:spcBef>
                <a:spcPts val="0"/>
              </a:spcBef>
              <a:buClrTx/>
              <a:buFontTx/>
              <a:buNone/>
              <a:defRPr/>
            </a:pPr>
            <a:r>
              <a:rPr lang="ru-RU" sz="1200"/>
              <a:t>Содействие личностному росту, саморазвитию. </a:t>
            </a:r>
            <a:endParaRPr/>
          </a:p>
          <a:p>
            <a:pPr algn="ctr">
              <a:spcBef>
                <a:spcPts val="0"/>
              </a:spcBef>
              <a:buClrTx/>
              <a:buFontTx/>
              <a:buNone/>
              <a:defRPr/>
            </a:pPr>
            <a:endParaRPr lang="ru-RU" sz="1200"/>
          </a:p>
        </p:txBody>
      </p:sp>
      <p:sp>
        <p:nvSpPr>
          <p:cNvPr id="9" name="AutoShape 7" hidden="0"/>
          <p:cNvSpPr>
            <a:spLocks noChangeArrowheads="1"/>
          </p:cNvSpPr>
          <p:nvPr isPhoto="0" userDrawn="0"/>
        </p:nvSpPr>
        <p:spPr bwMode="auto">
          <a:xfrm>
            <a:off x="467544" y="1367754"/>
            <a:ext cx="777106" cy="2700338"/>
          </a:xfrm>
          <a:prstGeom prst="flowChartProcess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lIns="90000" tIns="45000" rIns="90000" bIns="45000" anchor="ctr"/>
          <a:lstStyle>
            <a:lvl1pPr>
              <a:spcBef>
                <a:spcPts val="800"/>
              </a:spcBef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3200">
                <a:solidFill>
                  <a:srgbClr val="000000"/>
                </a:solidFill>
                <a:latin typeface="Arial"/>
                <a:ea typeface="SimSun"/>
              </a:defRPr>
            </a:lvl1pPr>
            <a:lvl2pPr>
              <a:spcBef>
                <a:spcPts val="700"/>
              </a:spcBef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800">
                <a:solidFill>
                  <a:srgbClr val="000000"/>
                </a:solidFill>
                <a:latin typeface="Arial"/>
                <a:ea typeface="SimSun"/>
              </a:defRPr>
            </a:lvl2pPr>
            <a:lvl3pPr>
              <a:spcBef>
                <a:spcPts val="600"/>
              </a:spcBef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Arial"/>
                <a:ea typeface="SimSun"/>
              </a:defRPr>
            </a:lvl3pPr>
            <a:lvl4pPr>
              <a:spcBef>
                <a:spcPts val="500"/>
              </a:spcBef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/>
                <a:ea typeface="SimSun"/>
              </a:defRPr>
            </a:lvl4pPr>
            <a:lvl5pPr>
              <a:spcBef>
                <a:spcPts val="500"/>
              </a:spcBef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/>
                <a:ea typeface="SimSun"/>
              </a:defRPr>
            </a:lvl5pPr>
            <a:lvl6pPr marL="2514600" indent="-228600" defTabSz="449263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/>
                <a:ea typeface="SimSun"/>
              </a:defRPr>
            </a:lvl6pPr>
            <a:lvl7pPr marL="2971800" indent="-228600" defTabSz="449263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/>
                <a:ea typeface="SimSun"/>
              </a:defRPr>
            </a:lvl7pPr>
            <a:lvl8pPr marL="3429000" indent="-228600" defTabSz="449263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/>
                <a:ea typeface="SimSun"/>
              </a:defRPr>
            </a:lvl8pPr>
            <a:lvl9pPr marL="3886200" indent="-228600" defTabSz="449263">
              <a:spcBef>
                <a:spcPts val="500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imes New Roman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rgbClr val="000000"/>
                </a:solidFill>
                <a:latin typeface="Arial"/>
                <a:ea typeface="SimSun"/>
              </a:defRPr>
            </a:lvl9pPr>
          </a:lstStyle>
          <a:p>
            <a:pPr algn="ctr">
              <a:spcBef>
                <a:spcPts val="0"/>
              </a:spcBef>
              <a:buClrTx/>
              <a:buFontTx/>
              <a:buNone/>
              <a:defRPr/>
            </a:pPr>
            <a:r>
              <a:rPr lang="ru-RU" sz="1800" b="1">
                <a:solidFill>
                  <a:schemeClr val="accent1">
                    <a:lumMod val="75000"/>
                  </a:schemeClr>
                </a:solidFill>
              </a:rPr>
              <a:t>ЦЕЛИ</a:t>
            </a:r>
            <a:endParaRPr/>
          </a:p>
          <a:p>
            <a:pPr algn="ctr">
              <a:spcBef>
                <a:spcPts val="0"/>
              </a:spcBef>
              <a:buClrTx/>
              <a:buFontTx/>
              <a:buNone/>
              <a:defRPr/>
            </a:pPr>
            <a:r>
              <a:rPr lang="ru-RU" sz="1800" b="1">
                <a:solidFill>
                  <a:schemeClr val="accent1">
                    <a:lumMod val="75000"/>
                  </a:schemeClr>
                </a:solidFill>
              </a:rPr>
              <a:t>И </a:t>
            </a:r>
            <a:endParaRPr/>
          </a:p>
          <a:p>
            <a:pPr algn="ctr">
              <a:spcBef>
                <a:spcPts val="0"/>
              </a:spcBef>
              <a:buClrTx/>
              <a:buFontTx/>
              <a:buNone/>
              <a:defRPr/>
            </a:pPr>
            <a:r>
              <a:rPr lang="ru-RU" sz="1800" b="1">
                <a:solidFill>
                  <a:schemeClr val="accent1">
                    <a:lumMod val="75000"/>
                  </a:schemeClr>
                </a:solidFill>
              </a:rPr>
              <a:t>задачи</a:t>
            </a:r>
            <a:endParaRPr lang="ru-RU" sz="1800" b="1">
              <a:solidFill>
                <a:schemeClr val="accent1">
                  <a:lumMod val="75000"/>
                </a:schemeClr>
              </a:solidFill>
            </a:endParaRPr>
          </a:p>
          <a:p>
            <a:pPr algn="ctr">
              <a:spcBef>
                <a:spcPts val="0"/>
              </a:spcBef>
              <a:buClrTx/>
              <a:buFontTx/>
              <a:buNone/>
              <a:defRPr/>
            </a:pPr>
            <a:r>
              <a:rPr lang="ru-RU" sz="1800"/>
              <a:t> </a:t>
            </a:r>
            <a:endParaRPr/>
          </a:p>
        </p:txBody>
      </p:sp>
      <p:sp>
        <p:nvSpPr>
          <p:cNvPr id="10" name="Line 8" hidden="0"/>
          <p:cNvSpPr>
            <a:spLocks noChangeShapeType="1"/>
          </p:cNvSpPr>
          <p:nvPr isPhoto="0" userDrawn="0"/>
        </p:nvSpPr>
        <p:spPr bwMode="auto">
          <a:xfrm>
            <a:off x="1619250" y="1260475"/>
            <a:ext cx="1587" cy="2967459"/>
          </a:xfrm>
          <a:prstGeom prst="line">
            <a:avLst/>
          </a:prstGeom>
          <a:noFill/>
          <a:ln w="9360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Rectangle 9" hidden="0"/>
          <p:cNvSpPr>
            <a:spLocks noChangeArrowheads="1"/>
          </p:cNvSpPr>
          <p:nvPr isPhoto="0" userDrawn="0"/>
        </p:nvSpPr>
        <p:spPr bwMode="auto">
          <a:xfrm>
            <a:off x="1619250" y="627534"/>
            <a:ext cx="179388" cy="3600400"/>
          </a:xfrm>
          <a:prstGeom prst="rect">
            <a:avLst/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/>
              <a:buNone/>
              <a:defRPr/>
            </a:pPr>
            <a:endParaRPr lang="ru-RU"/>
          </a:p>
        </p:txBody>
      </p:sp>
      <p:sp>
        <p:nvSpPr>
          <p:cNvPr id="12" name="AutoShape 10" hidden="0"/>
          <p:cNvSpPr>
            <a:spLocks noChangeArrowheads="1"/>
          </p:cNvSpPr>
          <p:nvPr isPhoto="0" userDrawn="0"/>
        </p:nvSpPr>
        <p:spPr bwMode="auto">
          <a:xfrm>
            <a:off x="1818103" y="776282"/>
            <a:ext cx="360363" cy="36036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/>
              <a:buNone/>
              <a:defRPr/>
            </a:pPr>
            <a:endParaRPr lang="ru-RU"/>
          </a:p>
        </p:txBody>
      </p:sp>
      <p:sp>
        <p:nvSpPr>
          <p:cNvPr id="13" name="AutoShape 11" hidden="0"/>
          <p:cNvSpPr>
            <a:spLocks noChangeArrowheads="1"/>
          </p:cNvSpPr>
          <p:nvPr isPhoto="0" userDrawn="0"/>
        </p:nvSpPr>
        <p:spPr bwMode="auto">
          <a:xfrm>
            <a:off x="1805942" y="1653567"/>
            <a:ext cx="401399" cy="36036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/>
              <a:buNone/>
              <a:defRPr/>
            </a:pPr>
            <a:endParaRPr lang="ru-RU"/>
          </a:p>
        </p:txBody>
      </p:sp>
      <p:sp>
        <p:nvSpPr>
          <p:cNvPr id="14" name="AutoShape 12" hidden="0"/>
          <p:cNvSpPr>
            <a:spLocks noChangeArrowheads="1"/>
          </p:cNvSpPr>
          <p:nvPr isPhoto="0" userDrawn="0"/>
        </p:nvSpPr>
        <p:spPr bwMode="auto">
          <a:xfrm>
            <a:off x="1798638" y="2694243"/>
            <a:ext cx="403429" cy="36036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/>
              <a:buNone/>
              <a:defRPr/>
            </a:pPr>
            <a:endParaRPr lang="ru-RU"/>
          </a:p>
        </p:txBody>
      </p:sp>
      <p:sp>
        <p:nvSpPr>
          <p:cNvPr id="15" name="AutoShape 13" hidden="0"/>
          <p:cNvSpPr>
            <a:spLocks noChangeArrowheads="1"/>
          </p:cNvSpPr>
          <p:nvPr isPhoto="0" userDrawn="0"/>
        </p:nvSpPr>
        <p:spPr bwMode="auto">
          <a:xfrm>
            <a:off x="1818103" y="3661515"/>
            <a:ext cx="400512" cy="360362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/>
              <a:buNone/>
              <a:defRPr/>
            </a:pPr>
            <a:endParaRPr lang="ru-RU"/>
          </a:p>
        </p:txBody>
      </p:sp>
      <p:sp>
        <p:nvSpPr>
          <p:cNvPr id="16" name="AutoShape 15" hidden="0"/>
          <p:cNvSpPr>
            <a:spLocks noChangeArrowheads="1"/>
          </p:cNvSpPr>
          <p:nvPr isPhoto="0" userDrawn="0"/>
        </p:nvSpPr>
        <p:spPr bwMode="auto">
          <a:xfrm>
            <a:off x="1244650" y="2427734"/>
            <a:ext cx="360363" cy="360363"/>
          </a:xfrm>
          <a:prstGeom prst="rightArrow">
            <a:avLst>
              <a:gd name="adj1" fmla="val 50000"/>
              <a:gd name="adj2" fmla="val 25000"/>
            </a:avLst>
          </a:prstGeom>
          <a:solidFill>
            <a:srgbClr val="99CCFF"/>
          </a:solidFill>
          <a:ln w="9360">
            <a:solidFill>
              <a:srgbClr val="000000"/>
            </a:solidFill>
            <a:round/>
            <a:headEnd/>
            <a:tailEnd/>
          </a:ln>
        </p:spPr>
        <p:txBody>
          <a:bodyPr wrap="none" anchor="ctr"/>
          <a:lstStyle/>
          <a:p>
            <a:pPr>
              <a:buClr>
                <a:srgbClr val="000000"/>
              </a:buClr>
              <a:buSzPct val="100000"/>
              <a:buFont typeface="Times New Roman"/>
              <a:buNone/>
              <a:defRPr/>
            </a:pPr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xmlns:m="http://schemas.openxmlformats.org/officeDocument/2006/math" xmlns:w="http://schemas.openxmlformats.org/wordprocessingml/2006/main" showMasterPhAnim="0" show="1">
  <p:cSld name="">
    <p:spTree>
      <p:nvGrpSpPr>
        <p:cNvPr id="1" name="" hidden="0"/>
        <p:cNvGrpSpPr/>
        <p:nvPr isPhoto="0" userDrawn="0"/>
      </p:nvGrpSpPr>
      <p:grpSpPr bwMode="auto">
        <a:xfrm>
          <a:off x="0" y="0"/>
          <a:ext cx="0" cy="0"/>
          <a:chOff x="0" y="0"/>
          <a:chExt cx="0" cy="0"/>
        </a:xfrm>
      </p:grpSpPr>
      <p:sp>
        <p:nvSpPr>
          <p:cNvPr id="4" name="Объект 2" hidden="0"/>
          <p:cNvSpPr>
            <a:spLocks noGrp="1"/>
          </p:cNvSpPr>
          <p:nvPr isPhoto="0" userDrawn="0">
            <p:ph idx="1" hasCustomPrompt="0"/>
          </p:nvPr>
        </p:nvSpPr>
        <p:spPr bwMode="auto">
          <a:xfrm>
            <a:off x="467544" y="627534"/>
            <a:ext cx="5256584" cy="3418706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anchor="t">
            <a:normAutofit lnSpcReduction="10000"/>
          </a:bodyPr>
          <a:lstStyle/>
          <a:p>
            <a:pPr marL="0" indent="0">
              <a:buNone/>
              <a:defRPr/>
            </a:pPr>
            <a:r>
              <a:rPr lang="ru-RU" sz="1800" b="1">
                <a:solidFill>
                  <a:schemeClr val="accent1">
                    <a:lumMod val="75000"/>
                  </a:schemeClr>
                </a:solidFill>
              </a:rPr>
              <a:t>Основное </a:t>
            </a:r>
            <a:r>
              <a:rPr lang="ru-RU" sz="1800" b="1">
                <a:solidFill>
                  <a:schemeClr val="accent1">
                    <a:lumMod val="75000"/>
                  </a:schemeClr>
                </a:solidFill>
              </a:rPr>
              <a:t>преимущество экспрессивных арт-терапевтических техник  - преодоление </a:t>
            </a:r>
            <a:r>
              <a:rPr lang="ru-RU" sz="1800" b="1">
                <a:solidFill>
                  <a:schemeClr val="accent1">
                    <a:lumMod val="75000"/>
                  </a:schemeClr>
                </a:solidFill>
              </a:rPr>
              <a:t>клиентского </a:t>
            </a:r>
            <a:r>
              <a:rPr lang="ru-RU" sz="1800" b="1">
                <a:solidFill>
                  <a:schemeClr val="accent1">
                    <a:lumMod val="75000"/>
                  </a:schemeClr>
                </a:solidFill>
              </a:rPr>
              <a:t>сопротивления. </a:t>
            </a:r>
            <a:endParaRPr/>
          </a:p>
          <a:p>
            <a:pPr marL="0" indent="0">
              <a:buNone/>
              <a:defRPr/>
            </a:pPr>
            <a:r>
              <a:rPr lang="ru-RU" sz="1800" b="1">
                <a:solidFill>
                  <a:schemeClr val="accent1">
                    <a:lumMod val="75000"/>
                  </a:schemeClr>
                </a:solidFill>
              </a:rPr>
              <a:t>Сам </a:t>
            </a:r>
            <a:r>
              <a:rPr lang="ru-RU" sz="1800" b="1">
                <a:solidFill>
                  <a:schemeClr val="accent1">
                    <a:lumMod val="75000"/>
                  </a:schemeClr>
                </a:solidFill>
              </a:rPr>
              <a:t>термин «сопротивление» был впервые введен Зигмундом Фрейдом.  При анализе проблемы сопротивления Фрейд также ввел понятие «Защитные механизмы личности». </a:t>
            </a:r>
            <a:endParaRPr lang="ru-RU" sz="1800" b="1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  <a:defRPr/>
            </a:pPr>
            <a:r>
              <a:rPr lang="ru-RU" sz="1800" b="1">
                <a:solidFill>
                  <a:schemeClr val="accent1">
                    <a:lumMod val="75000"/>
                  </a:schemeClr>
                </a:solidFill>
              </a:rPr>
              <a:t>Арт-терапия </a:t>
            </a:r>
            <a:r>
              <a:rPr lang="ru-RU" sz="1800" b="1">
                <a:solidFill>
                  <a:schemeClr val="accent1">
                    <a:lumMod val="75000"/>
                  </a:schemeClr>
                </a:solidFill>
              </a:rPr>
              <a:t>не является психоаналитическим </a:t>
            </a:r>
            <a:r>
              <a:rPr lang="ru-RU" sz="1800" b="1">
                <a:solidFill>
                  <a:schemeClr val="accent1">
                    <a:lumMod val="75000"/>
                  </a:schemeClr>
                </a:solidFill>
              </a:rPr>
              <a:t>направлением, однако позволяет успешно обходить психические защиты за счет прямого доступа к бессознательному содержанию психики.  </a:t>
            </a:r>
            <a:endParaRPr lang="ru-RU" sz="1800" b="1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  <a:defRPr/>
            </a:pPr>
            <a:endParaRPr lang="ru-RU" sz="220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  <a:defRPr/>
            </a:pPr>
            <a:endParaRPr lang="ru-RU" sz="220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  <a:defRPr/>
            </a:pPr>
            <a:endParaRPr lang="ru-RU" sz="220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  <a:defRPr/>
            </a:pPr>
            <a:endParaRPr lang="ru-RU" sz="2900">
              <a:solidFill>
                <a:schemeClr val="tx1"/>
              </a:solidFill>
              <a:latin typeface="+mj-lt"/>
            </a:endParaRPr>
          </a:p>
          <a:p>
            <a:pPr marL="0" indent="0">
              <a:buNone/>
              <a:defRPr/>
            </a:pPr>
            <a:endParaRPr lang="ru-RU" sz="2900">
              <a:solidFill>
                <a:schemeClr val="tx1"/>
              </a:solidFill>
              <a:latin typeface="+mj-lt"/>
            </a:endParaRPr>
          </a:p>
          <a:p>
            <a:pPr marL="0" lvl="0" indent="0">
              <a:buNone/>
              <a:defRPr/>
            </a:pPr>
            <a:endParaRPr lang="ru-RU" sz="2000">
              <a:latin typeface="+mj-lt"/>
            </a:endParaRPr>
          </a:p>
          <a:p>
            <a:pPr marL="0" lvl="0" indent="0">
              <a:buNone/>
              <a:defRPr/>
            </a:pPr>
            <a:endParaRPr lang="ru-RU" sz="2000">
              <a:latin typeface="+mj-lt"/>
            </a:endParaRPr>
          </a:p>
          <a:p>
            <a:pPr marL="0" lvl="0" indent="0">
              <a:buNone/>
              <a:defRPr/>
            </a:pPr>
            <a:endParaRPr lang="ru-RU" sz="2000">
              <a:latin typeface="+mj-lt"/>
            </a:endParaRPr>
          </a:p>
          <a:p>
            <a:pPr marL="0" lvl="0" indent="0">
              <a:buNone/>
              <a:defRPr/>
            </a:pPr>
            <a:endParaRPr lang="ru-RU" sz="2000">
              <a:latin typeface="+mj-lt"/>
            </a:endParaRPr>
          </a:p>
          <a:p>
            <a:pPr marL="0" lvl="0" indent="0">
              <a:buNone/>
              <a:defRPr/>
            </a:pPr>
            <a:endParaRPr lang="ru-RU" sz="2000">
              <a:latin typeface="+mj-lt"/>
            </a:endParaRPr>
          </a:p>
          <a:p>
            <a:pPr marL="0" lvl="0" indent="0">
              <a:buNone/>
              <a:defRPr/>
            </a:pPr>
            <a:endParaRPr lang="ru-RU" sz="2000">
              <a:latin typeface="+mj-lt"/>
            </a:endParaRPr>
          </a:p>
          <a:p>
            <a:pPr marL="0" lvl="0" indent="0">
              <a:buNone/>
              <a:defRPr/>
            </a:pPr>
            <a:endParaRPr lang="ru-RU">
              <a:latin typeface="+mj-lt"/>
            </a:endParaRPr>
          </a:p>
        </p:txBody>
      </p:sp>
      <p:pic>
        <p:nvPicPr>
          <p:cNvPr id="5" name="Picture 2" descr="http://radiovatan.ru/wp-content/uploads/2018/09/WhatsApp-Image-2018-10-18-at-09.52.44.jpeg" hidden="0"/>
          <p:cNvPicPr>
            <a:picLocks noChangeAspect="1" noChangeArrowheads="1"/>
          </p:cNvPicPr>
          <p:nvPr isPhoto="0" userDrawn="0"/>
        </p:nvPicPr>
        <p:blipFill>
          <a:blip r:embed="rId2"/>
          <a:stretch/>
        </p:blipFill>
        <p:spPr bwMode="auto">
          <a:xfrm>
            <a:off x="5796136" y="1059582"/>
            <a:ext cx="2952328" cy="2232248"/>
          </a:xfrm>
          <a:prstGeom prst="rect">
            <a:avLst/>
          </a:prstGeom>
          <a:noFill/>
          <a:effectLst>
            <a:softEdge rad="6350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2000" advClick="1"/>
    </mc:Choice>
    <mc:Fallback>
      <p:transition advClick="1"/>
    </mc:Fallback>
  </mc:AlternateContent>
</p:sld>
</file>

<file path=ppt/theme/_rels/theme1.xml.rels><?xml version="1.0" encoding="UTF-8" standalone="yes"?><Relationships xmlns="http://schemas.openxmlformats.org/package/2006/relationships"><Relationship Id="rId1" Type="http://schemas.openxmlformats.org/officeDocument/2006/relationships/image" Target="../media/image1.jpg"/></Relationships>
</file>

<file path=ppt/theme/theme1.xml><?xml version="1.0" encoding="utf-8"?>
<a:theme xmlns:a="http://schemas.openxmlformats.org/drawingml/2006/main" xmlns:r="http://schemas.openxmlformats.org/officeDocument/2006/relationships" xmlns:p="http://schemas.openxmlformats.org/presentationml/2006/main" name="NewsPrint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NewsPrint">
      <a:majorFont>
        <a:latin typeface="Impact"/>
        <a:ea typeface="Arial"/>
        <a:cs typeface="Arial"/>
      </a:majorFont>
      <a:minorFont>
        <a:latin typeface="Times New Roman"/>
        <a:ea typeface="Arial"/>
        <a:cs typeface="Arial"/>
      </a:minorFont>
    </a:fontScheme>
    <a:fmtScheme name="NewsPrint">
      <a:fillStyleLst>
        <a:solidFill>
          <a:schemeClr val="phClr"/>
        </a:solidFill>
        <a:gradFill>
          <a:gsLst>
            <a:gs pos="0">
              <a:schemeClr val="phClr">
                <a:tint val="37000"/>
                <a:hueMod val="100000"/>
                <a:satMod val="200000"/>
                <a:lumMod val="88000"/>
              </a:schemeClr>
            </a:gs>
            <a:gs pos="100000">
              <a:schemeClr val="phClr">
                <a:tint val="53000"/>
                <a:shade val="100000"/>
                <a:hueMod val="100000"/>
                <a:satMod val="350000"/>
                <a:lumMod val="79000"/>
              </a:schemeClr>
            </a:gs>
          </a:gsLst>
          <a:lin ang="5400000" scaled="1"/>
        </a:gradFill>
        <a:gradFill>
          <a:gsLst>
            <a:gs pos="0">
              <a:schemeClr val="phClr">
                <a:tint val="83000"/>
                <a:shade val="100000"/>
                <a:alpha val="100000"/>
                <a:hueMod val="100000"/>
                <a:satMod val="220000"/>
                <a:lumMod val="90000"/>
              </a:schemeClr>
            </a:gs>
            <a:gs pos="76000">
              <a:schemeClr val="phClr">
                <a:shade val="100000"/>
              </a:schemeClr>
            </a:gs>
            <a:gs pos="100000">
              <a:schemeClr val="phClr">
                <a:shade val="93000"/>
                <a:alpha val="100000"/>
                <a:satMod val="100000"/>
                <a:lumMod val="93000"/>
              </a:schemeClr>
            </a:gs>
          </a:gsLst>
          <a:path path="circle"/>
        </a:gradFill>
      </a:fillStyleLst>
      <a:lnStyleLst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93000"/>
              </a:schemeClr>
            </a:gs>
            <a:gs pos="100000">
              <a:schemeClr val="phClr">
                <a:shade val="55000"/>
              </a:schemeClr>
            </a:gs>
          </a:gsLst>
          <a:lin ang="5400000" scaled="1"/>
        </a:gradFill>
        <a:blipFill>
          <a:blip r:embed="rId1">
            <a:duotone>
              <a:schemeClr val="phClr">
                <a:shade val="20000"/>
                <a:satMod val="350000"/>
                <a:lumMod val="125000"/>
              </a:schemeClr>
              <a:schemeClr val="phClr">
                <a:tint val="90000"/>
                <a:satMod val="250000"/>
              </a:schemeClr>
            </a:duotone>
          </a:blip>
          <a:stretch/>
        </a:blipFill>
      </a:bgFillStyleLst>
    </a:fmtScheme>
  </a:themeElements>
  <a:objectDefaults/>
</a:theme>
</file>

<file path=docProps/app.xml><?xml version="1.0" encoding="utf-8"?>
<Properties xmlns="http://schemas.openxmlformats.org/officeDocument/2006/extended-properties" xmlns:vt="http://schemas.openxmlformats.org/officeDocument/2006/docPropsVTypes">
  <Template>Newsprint</Template>
  <TotalTime>0</TotalTime>
  <Words>0</Words>
  <Application>ONLYOFFICE/6.2.0.123</Application>
  <DocSecurity>0</DocSecurity>
  <PresentationFormat>Экран (16:9)</PresentationFormat>
  <Paragraphs>0</Paragraphs>
  <Slides>24</Slides>
  <Notes>24</Notes>
  <HiddenSlides>0</HiddenSlides>
  <MMClips>2</MMClips>
  <ScaleCrop>0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5" baseType="lpstr">
      <vt:lpstr>Theme 1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</vt:vector>
  </TitlesOfParts>
  <Manager/>
  <Company/>
  <LinksUpToDate>0</LinksUpToDate>
  <SharedDoc>0</SharedDoc>
  <HyperlinkBase/>
  <HyperlinksChanged>0</HyperlinksChanged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Тревожные расстройства.</dc:title>
  <dc:subject/>
  <dc:creator>3pb-ds-psyholog12</dc:creator>
  <cp:keywords/>
  <dc:description/>
  <dc:identifier/>
  <dc:language/>
  <cp:lastModifiedBy>Аноним</cp:lastModifiedBy>
  <cp:revision>346</cp:revision>
  <dcterms:created xsi:type="dcterms:W3CDTF">2019-05-06T09:51:48Z</dcterms:created>
  <dcterms:modified xsi:type="dcterms:W3CDTF">2021-07-07T14:32:12Z</dcterms:modified>
  <cp:category/>
  <cp:contentStatus/>
  <cp:version/>
</cp:coreProperties>
</file>