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B4A25A-62CE-428C-988E-33BDD0CAA07C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82932-5576-4CC9-A826-E41AA3854846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401063/a4f53b4e-e86d-4a35-9968-d1ad26117fd1/s1200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612900" y="-572160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b="1" cap="all">
                <a:solidFill>
                  <a:srgbClr val="0070C0"/>
                </a:solidFill>
              </a:rPr>
              <a:t>КАК СОХРАНИТЬ ЗРЕНИЕ ПОСЛЕ </a:t>
            </a:r>
            <a:r>
              <a:rPr lang="ru-RU" b="1" cap="all">
                <a:solidFill>
                  <a:srgbClr val="0070C0"/>
                </a:solidFill>
              </a:rPr>
              <a:t>50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6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126999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Раннее вмешательство</a:t>
            </a:r>
            <a:br>
              <a:rPr lang="ru-RU" b="1"/>
            </a:b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50260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Большинство серьезных глазных болезней проще лечить, если их диагностировать на ранней стадии. Отсутствие своевременного лечения может привести к серьезной потере зрения или слепоте. Пройдите всестороннее обследование глаз вовремя.</a:t>
            </a:r>
            <a:endParaRPr/>
          </a:p>
        </p:txBody>
      </p:sp>
      <p:pic>
        <p:nvPicPr>
          <p:cNvPr id="6" name="Picture 2" descr="https://www.ochkov.net/images/2018/10/15/128860.text.4243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408362" y="1142206"/>
            <a:ext cx="5553075" cy="3710134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52500" y="1238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Измеряйте внутриглазное давление </a:t>
            </a:r>
            <a:br>
              <a:rPr lang="ru-RU" b="1">
                <a:solidFill>
                  <a:srgbClr val="0070C0"/>
                </a:solidFill>
              </a:rPr>
            </a:br>
            <a:r>
              <a:rPr lang="ru-RU" b="1">
                <a:solidFill>
                  <a:srgbClr val="0070C0"/>
                </a:solidFill>
              </a:rPr>
              <a:t>ТОНОМЕТРИЯ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www.ochkov.net/images/2019/07/02/133144.text.4869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847850" y="1344881"/>
            <a:ext cx="8724900" cy="490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chkov.net/images/2019/07/02/133143.text.4869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754743" y="1366836"/>
            <a:ext cx="11245702" cy="4284663"/>
          </a:xfrm>
          <a:prstGeom prst="rect">
            <a:avLst/>
          </a:prstGeom>
          <a:noFill/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27100" y="76199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Нормы внутриглазного давления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5" name="Picture 4" descr="https://simptomov.com/wp-content/uploads/2018/07/normy_glaznogo_davleniya_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219200" y="1401762"/>
            <a:ext cx="9753600" cy="5181601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727373-info.ru/files/1/14838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079750" y="723106"/>
            <a:ext cx="5753100" cy="3819525"/>
          </a:xfrm>
          <a:prstGeom prst="rect">
            <a:avLst/>
          </a:prstGeom>
          <a:noFill/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1746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Правильное питание</a:t>
            </a:r>
            <a:br>
              <a:rPr lang="ru-RU" b="1"/>
            </a:br>
            <a:endParaRPr lang="ru-RU"/>
          </a:p>
        </p:txBody>
      </p:sp>
      <p:sp>
        <p:nvSpPr>
          <p:cNvPr id="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44291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Дефицит витаминов может нарушить работу сетчатки. Для здоровья глаз полезно употреблять морковь, однако специалисты </a:t>
            </a:r>
            <a:r>
              <a:rPr lang="ru-RU"/>
              <a:t>рекомендуют также </a:t>
            </a:r>
            <a:r>
              <a:rPr lang="ru-RU"/>
              <a:t>разнообразить рацион такими продуктами, как рыба, зелень, цитрусовые и др. Исследования показывают, что употребление продуктов, богатыми витаминами C и E, цинком, </a:t>
            </a:r>
            <a:r>
              <a:rPr lang="ru-RU"/>
              <a:t>лютеином</a:t>
            </a:r>
            <a:r>
              <a:rPr lang="ru-RU"/>
              <a:t>, </a:t>
            </a:r>
            <a:r>
              <a:rPr lang="ru-RU"/>
              <a:t>зеаксантином</a:t>
            </a:r>
            <a:r>
              <a:rPr lang="ru-RU"/>
              <a:t>, омега-3 жирными кислотами, может снизить риск развития глазных болезней.</a:t>
            </a:r>
            <a:endParaRPr/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0" y="29259"/>
            <a:ext cx="12103099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100" b="1">
                <a:solidFill>
                  <a:srgbClr val="0070C0"/>
                </a:solidFill>
                <a:latin typeface="Roboto"/>
              </a:rPr>
              <a:t>10 продуктов, </a:t>
            </a:r>
            <a:r>
              <a:rPr lang="ru-RU" sz="3100" b="1">
                <a:solidFill>
                  <a:srgbClr val="0070C0"/>
                </a:solidFill>
                <a:latin typeface="Roboto"/>
              </a:rPr>
              <a:t>которые </a:t>
            </a:r>
            <a:r>
              <a:rPr lang="ru-RU" sz="3100" b="1">
                <a:solidFill>
                  <a:srgbClr val="0070C0"/>
                </a:solidFill>
                <a:latin typeface="Roboto"/>
              </a:rPr>
              <a:t>улучшат здоровье </a:t>
            </a:r>
            <a:r>
              <a:rPr lang="ru-RU" sz="3100" b="1">
                <a:solidFill>
                  <a:srgbClr val="0070C0"/>
                </a:solidFill>
                <a:latin typeface="Roboto"/>
              </a:rPr>
              <a:t>глаз</a:t>
            </a:r>
            <a:br>
              <a:rPr lang="ru-RU" sz="5400" b="1" i="0" u="none" strike="noStrike" cap="none">
                <a:ln>
                  <a:noFill/>
                </a:ln>
                <a:solidFill>
                  <a:srgbClr val="555555"/>
                </a:solidFill>
                <a:latin typeface="Roboto"/>
              </a:rPr>
            </a:b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3" hidden="0"/>
          <p:cNvSpPr>
            <a:spLocks noChangeArrowheads="1"/>
          </p:cNvSpPr>
          <p:nvPr isPhoto="0" userDrawn="0"/>
        </p:nvSpPr>
        <p:spPr bwMode="auto">
          <a:xfrm>
            <a:off x="49213" y="1041023"/>
            <a:ext cx="12170336" cy="58169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2" anchor="ctr" anchorCtr="0" compatLnSpc="1">
            <a:prstTxWarp prst="textNoShape"/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Рыба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Многие рыбы являются богатыми источниками жирных кислот омега-3 . Больше всего таких кислот содержат: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тунец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лосось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форель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скумбрия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сардина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анчоусы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сельдь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Орехи и бобовые культуры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Орехи также богаты жирными кислотами омега-3 плюс содержат много витамина Е, который помогает защитить глаза от возрастных изменений: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грецкий орех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бразильский орех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кешью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арахис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чечевица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Семена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Семена, как и орехи с бобовыми, богаты кислотами омега-3 и являются источником витамина Е: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cемена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 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чиа</a:t>
            </a:r>
            <a:endParaRPr lang="ru-RU" sz="1200" b="0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семена льна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 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Цитрусовые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Цитрусовые фрукты содержат много витамина С. Он является антиоксидантом, который рекомендован Управлением по проблемам пожилого населения США для борьбы с возрастными изменениями глаз: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лимоны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апельсины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грейпфруты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Зелень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Зеленые листовые овощи богаты как 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лютеином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, так и 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зеаксантином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, а также являются хорошим источником полезного для глаз витамина С: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кудрявая капуста 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листовая капуста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шпинат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Морковь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Морковь содержит как витамин А, так и бета-каротин. Бета-каротин придает моркови ее оранжевый цвет. Витамин А важен для хорошего зрения. Он является компонентом протеина под названием родопсин (зрительный пурпур), который помогает сетчатке глаза поглощать свет.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Сладкий картофель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Сладкий картофель, как и морковь, богат бета-каротином. Он также является хорошим источником антиоксидантного витамина Е.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Говядина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Говядина богата цинком, который связан с долговременным улучшением здоровья глаз. Цинк может помочь отсрочить возрастную потерю зрения и дегенерацию желтого пятна.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Сам глаз содержит высокие уровни цинка, особенно в сетчатке глаза и в сосудистой ткани вокруг нее.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Различные сорта мяса, такие как куриная грудка и свиная корейка, также содержит цинк, но в меньшем количестве, чем говядина.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Яйца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Яйца являются прекрасным источником 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лютеина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 и 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зеаксантина</a:t>
            </a: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, которые могут уменьшить риск возрастной потери зрения, а также витамина С, витамина Е и цинка.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Вода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Нет ничего удивительного в том, что питьевая вода также очень важна для здоровья глаз. Обильное питье предотвращает обезвоживание и может уменьшить симптомы синдрома «сухого глаза»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</p:txBody>
      </p:sp>
      <p:sp>
        <p:nvSpPr>
          <p:cNvPr id="7" name="AutoShape 4" descr="https://doc-tv.ru/upload/files/14.jpg" hidden="0"/>
          <p:cNvSpPr>
            <a:spLocks noChangeArrowheads="1" noChangeAspect="1"/>
          </p:cNvSpPr>
          <p:nvPr isPhoto="0" userDrawn="0"/>
        </p:nvSpPr>
        <p:spPr bwMode="auto">
          <a:xfrm>
            <a:off x="49213" y="-363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2800" y="126999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Следите за сахаром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8900" y="48228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Диабет является главной причиной слепоты. Люди, страдающие диабетом, должны внимательно следить за уровнем сахара в крови, принимать лекарства в точном соответствии с рекомендациями врача и вовремя принимать углеводы, уделяя основное внимание приему продуктов с низким и средним гликемическим индексом.</a:t>
            </a:r>
            <a:endParaRPr/>
          </a:p>
        </p:txBody>
      </p:sp>
      <p:pic>
        <p:nvPicPr>
          <p:cNvPr id="6" name="Picture 2" descr="https://cloudstatic.eva.ru/eva/90000-100000/93759/channel/Depositphotos_125180466_l-2015_3761006254323932.jpg?H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853656" y="1419632"/>
            <a:ext cx="4662487" cy="3104744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92200" y="365125"/>
            <a:ext cx="10261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</a:rPr>
              <a:t>Тест </a:t>
            </a:r>
            <a:r>
              <a:rPr lang="ru-RU" sz="2800" b="1">
                <a:solidFill>
                  <a:srgbClr val="0070C0"/>
                </a:solidFill>
              </a:rPr>
              <a:t>Амслера</a:t>
            </a:r>
            <a:r>
              <a:rPr lang="ru-RU" sz="2800" b="1">
                <a:solidFill>
                  <a:srgbClr val="0070C0"/>
                </a:solidFill>
              </a:rPr>
              <a:t> на определение </a:t>
            </a:r>
            <a:r>
              <a:rPr lang="ru-RU" sz="2800" b="1">
                <a:solidFill>
                  <a:srgbClr val="0070C0"/>
                </a:solidFill>
              </a:rPr>
              <a:t>макулодистрофии</a:t>
            </a:r>
            <a:r>
              <a:rPr lang="ru-RU" sz="2800" b="1">
                <a:solidFill>
                  <a:srgbClr val="0070C0"/>
                </a:solidFill>
              </a:rPr>
              <a:t>. Возрастная </a:t>
            </a:r>
            <a:r>
              <a:rPr lang="ru-RU" sz="2800" b="1">
                <a:solidFill>
                  <a:srgbClr val="0070C0"/>
                </a:solidFill>
              </a:rPr>
              <a:t>макулодистрофия</a:t>
            </a:r>
            <a:r>
              <a:rPr lang="ru-RU" sz="2800" b="1">
                <a:solidFill>
                  <a:srgbClr val="0070C0"/>
                </a:solidFill>
              </a:rPr>
              <a:t> — одна из самых частых причин слепоты у людей старше 55 лет.</a:t>
            </a:r>
            <a:endParaRPr/>
          </a:p>
        </p:txBody>
      </p:sp>
      <p:sp>
        <p:nvSpPr>
          <p:cNvPr id="5" name="Прямоугольник 3" hidden="0"/>
          <p:cNvSpPr/>
          <p:nvPr isPhoto="0" userDrawn="0"/>
        </p:nvSpPr>
        <p:spPr bwMode="auto">
          <a:xfrm>
            <a:off x="635000" y="5991136"/>
            <a:ext cx="1155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latin typeface="Roboto"/>
              </a:rPr>
              <a:t>Время прохождения — 15 секунд. Простой и быстрый способ проверки центрального поля зрения. Данный тест поможет оценить зрение и выявить первые симптомы возрастной </a:t>
            </a:r>
            <a:r>
              <a:rPr lang="ru-RU" b="0" i="0">
                <a:latin typeface="Roboto"/>
              </a:rPr>
              <a:t>макулярной</a:t>
            </a:r>
            <a:r>
              <a:rPr lang="ru-RU" b="0" i="0">
                <a:latin typeface="Roboto"/>
              </a:rPr>
              <a:t> дегенерации. </a:t>
            </a:r>
            <a:endParaRPr lang="ru-RU"/>
          </a:p>
        </p:txBody>
      </p:sp>
      <p:sp>
        <p:nvSpPr>
          <p:cNvPr id="6" name="Прямоугольник 4" hidden="0"/>
          <p:cNvSpPr/>
          <p:nvPr isPhoto="0" userDrawn="0"/>
        </p:nvSpPr>
        <p:spPr bwMode="auto">
          <a:xfrm>
            <a:off x="3175000" y="18573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0">
                <a:latin typeface="Roboto"/>
              </a:rPr>
              <a:t>1. </a:t>
            </a:r>
            <a:r>
              <a:rPr lang="ru-RU" b="0" i="0">
                <a:latin typeface="Roboto"/>
              </a:rPr>
              <a:t>Если вы пользуйтесь средствами коррекции зрения (очки, контактные линзы), то убедитесь в чистоте линз и наденьте их.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2.</a:t>
            </a:r>
            <a:r>
              <a:rPr lang="ru-RU" b="0" i="0">
                <a:latin typeface="Roboto"/>
              </a:rPr>
              <a:t> Расположите сетку перед собой на расстоянии 20–30 см.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3. </a:t>
            </a:r>
            <a:r>
              <a:rPr lang="ru-RU" b="0" i="0">
                <a:latin typeface="Roboto"/>
              </a:rPr>
              <a:t>Ладонью прикройте один глаз.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4. </a:t>
            </a:r>
            <a:r>
              <a:rPr lang="ru-RU" b="0" i="0">
                <a:latin typeface="Roboto"/>
              </a:rPr>
              <a:t>Сосредоточьте взгляд на изображении центральной точки, оценив остальную часть сетки. Ответьте себе на вопросы: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b="0" i="0">
                <a:latin typeface="Roboto"/>
              </a:rPr>
              <a:t>Все ли линии в сетке прямые и ровные?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b="0" i="0">
                <a:latin typeface="Roboto"/>
              </a:rPr>
              <a:t>Все ли квадраты решетки одинакового размера?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b="0" i="0">
                <a:latin typeface="Roboto"/>
              </a:rPr>
              <a:t>Нет ли зон, в которых рисунок искажен, затуманен, обесцвечен?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5. </a:t>
            </a:r>
            <a:r>
              <a:rPr lang="ru-RU" b="0" i="0">
                <a:latin typeface="Roboto"/>
              </a:rPr>
              <a:t>Повторите тест с другим глазом.</a:t>
            </a:r>
            <a:endParaRPr lang="ru-RU" b="0" i="0">
              <a:latin typeface="Roboto"/>
            </a:endParaRPr>
          </a:p>
        </p:txBody>
      </p:sp>
      <p:pic>
        <p:nvPicPr>
          <p:cNvPr id="7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271000" y="2260600"/>
            <a:ext cx="2719622" cy="2730500"/>
          </a:xfrm>
          <a:prstGeom prst="rect">
            <a:avLst/>
          </a:prstGeom>
        </p:spPr>
      </p:pic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27000" y="2260600"/>
            <a:ext cx="2719622" cy="2730500"/>
          </a:xfrm>
          <a:prstGeom prst="rect">
            <a:avLst/>
          </a:prstGeom>
        </p:spPr>
      </p:pic>
      <p:pic>
        <p:nvPicPr>
          <p:cNvPr id="9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781300" y="-27430"/>
            <a:ext cx="6858000" cy="6885430"/>
          </a:xfrm>
          <a:prstGeom prst="rect">
            <a:avLst/>
          </a:prstGeom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 hidden="0"/>
          <p:cNvSpPr/>
          <p:nvPr isPhoto="0" userDrawn="0"/>
        </p:nvSpPr>
        <p:spPr bwMode="auto">
          <a:xfrm>
            <a:off x="0" y="892769"/>
            <a:ext cx="1228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>
                <a:latin typeface="Roboto"/>
              </a:rPr>
              <a:t>Оценка результатов</a:t>
            </a:r>
            <a:endParaRPr/>
          </a:p>
          <a:p>
            <a:pPr algn="ctr">
              <a:defRPr/>
            </a:pPr>
            <a:r>
              <a:rPr lang="ru-RU" b="0" i="0">
                <a:latin typeface="Roboto"/>
              </a:rPr>
              <a:t>Норма: видимое изображение должно быть одинаково на обоих глазах, линии должны быть ровные, без искажений, пятен и искривлений.</a:t>
            </a:r>
            <a:endParaRPr lang="ru-RU" b="0" i="0">
              <a:latin typeface="Roboto"/>
            </a:endParaRPr>
          </a:p>
        </p:txBody>
      </p:sp>
      <p:pic>
        <p:nvPicPr>
          <p:cNvPr id="5" name="Рисунок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962400" y="1892300"/>
            <a:ext cx="4813300" cy="4832552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Почему портится зрение?</a:t>
            </a:r>
            <a:br>
              <a:rPr lang="ru-RU"/>
            </a:br>
            <a:endParaRPr lang="ru-RU"/>
          </a:p>
        </p:txBody>
      </p:sp>
      <p:graphicFrame>
        <p:nvGraphicFramePr>
          <p:cNvPr id="5" name="Таблица 3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1828800" y="1563555"/>
          <a:ext cx="8889999" cy="516731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161169"/>
                <a:gridCol w="2114441"/>
                <a:gridCol w="4614389"/>
              </a:tblGrid>
              <a:tr h="29021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</a:rPr>
                        <a:t>Врожденные</a:t>
                      </a:r>
                      <a:endParaRPr lang="ru-RU" sz="1400">
                        <a:solidFill>
                          <a:srgbClr val="FF0000"/>
                        </a:solidFill>
                      </a:endParaRPr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B0F0"/>
                          </a:solidFill>
                        </a:rPr>
                        <a:t>Медицинские</a:t>
                      </a:r>
                      <a:endParaRPr lang="ru-RU" sz="1400">
                        <a:solidFill>
                          <a:srgbClr val="00B0F0"/>
                        </a:solidFill>
                      </a:endParaRPr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</a:rPr>
                        <a:t>Приобретенные</a:t>
                      </a:r>
                      <a:endParaRPr lang="ru-RU" sz="1400">
                        <a:solidFill>
                          <a:srgbClr val="00B050"/>
                        </a:solidFill>
                      </a:endParaRPr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77093">
                <a:tc>
                  <a:txBody>
                    <a:bodyPr/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наследственность;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врожденные дефекты и аномалии;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недоношенность. </a:t>
                      </a:r>
                      <a:r>
                        <a:rPr lang="ru-RU" sz="1600" i="0">
                          <a:latin typeface="Verdana"/>
                        </a:rPr>
                        <a:t> </a:t>
                      </a:r>
                      <a:endParaRPr/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заболевания щитовидной железы;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сахарный диабет;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остеохондроз;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некоторые инфекционные и венерические заболевания;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высокий уровень холестерина;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последствия инсульта.</a:t>
                      </a:r>
                      <a:endParaRPr/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умственное и физическое переутомление;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перегрузка зрительного аппарата;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ослабление, усталость аккомодационного аппарата;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нехватка витаминов, неполноценное питание;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недостаточная освещенность рабочего места;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неблагополучная экологическая обстановка в районе проживания;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наличие вредных привычек;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гиподинамия;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возрастные изменения зрительного аппарата;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неправильно подобранные средства коррекции зрения.</a:t>
                      </a:r>
                      <a:endParaRPr/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 hidden="0"/>
          <p:cNvSpPr>
            <a:spLocks noChangeArrowheads="1"/>
          </p:cNvSpPr>
          <p:nvPr isPhoto="0" userDrawn="0"/>
        </p:nvSpPr>
        <p:spPr bwMode="auto">
          <a:xfrm>
            <a:off x="607157" y="1125670"/>
            <a:ext cx="10977685" cy="43788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17457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>
                <a:ln>
                  <a:noFill/>
                </a:ln>
                <a:solidFill>
                  <a:srgbClr val="222222"/>
                </a:solidFill>
                <a:latin typeface="Verdana"/>
              </a:rPr>
              <a:t>Причины ухудшения зрения подразделяются на три основные категории и определяются различными факторами</a:t>
            </a:r>
            <a:r>
              <a:rPr lang="ru-RU" sz="1100" b="0" i="0" u="none" strike="noStrike" cap="none">
                <a:ln>
                  <a:noFill/>
                </a:ln>
                <a:solidFill>
                  <a:srgbClr val="222222"/>
                </a:solidFill>
                <a:latin typeface="Verdana"/>
              </a:rPr>
              <a:t>.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0">
                <a:latin typeface="Roboto"/>
              </a:rPr>
              <a:t>Оценка результатов</a:t>
            </a:r>
            <a:br>
              <a:rPr lang="ru-RU" sz="2800" b="1" i="0">
                <a:latin typeface="Roboto"/>
              </a:rPr>
            </a:br>
            <a:r>
              <a:rPr lang="ru-RU" sz="2800"/>
              <a:t>Так </a:t>
            </a:r>
            <a:r>
              <a:rPr lang="ru-RU" sz="2800"/>
              <a:t>видят изображение при патологии </a:t>
            </a:r>
            <a:r>
              <a:rPr lang="ru-RU" sz="2800"/>
              <a:t>макулярной</a:t>
            </a:r>
            <a:r>
              <a:rPr lang="ru-RU" sz="2800"/>
              <a:t> области </a:t>
            </a:r>
            <a:r>
              <a:rPr lang="ru-RU" sz="2800"/>
              <a:t>сетчатки:</a:t>
            </a:r>
            <a:endParaRPr lang="ru-RU" sz="2800"/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655168" y="1690688"/>
            <a:ext cx="4881664" cy="4800179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54100" y="18383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cap="all">
                <a:solidFill>
                  <a:srgbClr val="0070C0"/>
                </a:solidFill>
              </a:rPr>
              <a:t>ПОМНИТЕ, ТЕСТ </a:t>
            </a:r>
            <a:r>
              <a:rPr lang="ru-RU" b="1" cap="all">
                <a:solidFill>
                  <a:srgbClr val="0070C0"/>
                </a:solidFill>
              </a:rPr>
              <a:t>НЕ </a:t>
            </a:r>
            <a:r>
              <a:rPr lang="ru-RU" b="1" cap="all">
                <a:solidFill>
                  <a:srgbClr val="0070C0"/>
                </a:solidFill>
              </a:rPr>
              <a:t>ЗАМЕНЯЕТ ОБЯЗАТЕЛЬНЫХ РЕГУЛЯРНЫХ ВИЗИТОВ К ОФТАЛЬМОЛОГУ, ОСОБЕННО ДЛЯ ПАЦИЕНТОВ СТАРШЕ 50 ЛЕТ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r>
              <a:rPr lang="ru-RU" b="1">
                <a:solidFill>
                  <a:srgbClr val="0070C0"/>
                </a:solidFill>
              </a:rPr>
              <a:t>Гимнастика для глаз метод профессор </a:t>
            </a:r>
            <a:r>
              <a:rPr lang="ru-RU" b="1">
                <a:solidFill>
                  <a:srgbClr val="0070C0"/>
                </a:solidFill>
              </a:rPr>
              <a:t>Э.С.Аветисова</a:t>
            </a:r>
            <a:br>
              <a:rPr lang="ru-RU"/>
            </a:br>
            <a:br>
              <a:rPr lang="ru-RU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 b="1"/>
            </a:br>
            <a:br>
              <a:rPr lang="ru-RU"/>
            </a:br>
            <a:br>
              <a:rPr lang="ru-RU"/>
            </a:br>
            <a:r>
              <a:rPr lang="ru-RU"/>
              <a:t> </a:t>
            </a:r>
            <a:endParaRPr lang="ru-RU"/>
          </a:p>
        </p:txBody>
      </p:sp>
      <p:pic>
        <p:nvPicPr>
          <p:cNvPr id="5" name="Picture 4" descr="https://www.eyedeti.ru/UserFiles/Image/page/avetisov_se_q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103562" y="1573212"/>
            <a:ext cx="6772275" cy="4486276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Гимнастика по Аветисову для глаз, комплексы для детей, взрослых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2403475" y="858837"/>
            <a:ext cx="7669446" cy="4678363"/>
          </a:xfrm>
          <a:prstGeom prst="rect">
            <a:avLst/>
          </a:prstGeom>
          <a:noFill/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</a:rPr>
              <a:t>Благодаря </a:t>
            </a:r>
            <a:r>
              <a:rPr lang="ru-RU" sz="2800" b="1">
                <a:solidFill>
                  <a:srgbClr val="0070C0"/>
                </a:solidFill>
              </a:rPr>
              <a:t>активному притоку крови к </a:t>
            </a:r>
            <a:r>
              <a:rPr lang="ru-RU" sz="2800" b="1">
                <a:solidFill>
                  <a:srgbClr val="0070C0"/>
                </a:solidFill>
              </a:rPr>
              <a:t>параорбитальной</a:t>
            </a:r>
            <a:r>
              <a:rPr lang="ru-RU" sz="2800" b="1">
                <a:solidFill>
                  <a:srgbClr val="0070C0"/>
                </a:solidFill>
              </a:rPr>
              <a:t> области происходит усиление питания головного мозга, результат — повышение внимания и способности к </a:t>
            </a:r>
            <a:r>
              <a:rPr lang="ru-RU" sz="2800" b="1">
                <a:solidFill>
                  <a:srgbClr val="0070C0"/>
                </a:solidFill>
              </a:rPr>
              <a:t>сосредоточению</a:t>
            </a:r>
            <a:endParaRPr lang="ru-RU" sz="2800" b="1">
              <a:solidFill>
                <a:srgbClr val="0070C0"/>
              </a:solidFill>
            </a:endParaRPr>
          </a:p>
        </p:txBody>
      </p:sp>
      <p:pic>
        <p:nvPicPr>
          <p:cNvPr id="5" name="Picture 2" descr="https://cliniceye.ru/wp-content/uploads/2019/10/ad850f3ff20bb5e1b3d98cb4c5b9deed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66294" y="1984820"/>
            <a:ext cx="10859412" cy="2244280"/>
          </a:xfrm>
          <a:prstGeom prst="rect">
            <a:avLst/>
          </a:prstGeom>
          <a:noFill/>
        </p:spPr>
      </p:pic>
      <p:sp>
        <p:nvSpPr>
          <p:cNvPr id="6" name="Прямоугольник 3" hidden="0"/>
          <p:cNvSpPr/>
          <p:nvPr isPhoto="0" userDrawn="0"/>
        </p:nvSpPr>
        <p:spPr bwMode="auto">
          <a:xfrm>
            <a:off x="165100" y="4794240"/>
            <a:ext cx="11525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0" i="0">
                <a:latin typeface="+mj-lt"/>
              </a:rPr>
              <a:t>На оконном стекле на уровне глаз закрепите цветную метку размером 3-5 мм., после чего вдали за окном найдите объект, находящийся на линии взора, проходящего через метку. Смотрите на метку в течение 1-2 секунд, потом переведите взгляд на удаленный объект на 1-2 секунды, затем снова смотрите на метку, потом – на объект вдали и т.д... Это упражнение рекомендуется выполнять в течение 7 минут, но в первые 2 дня занятий это время ограничьте 5 минутами. Упражняйтесь с меткой на стекле 2-3 раза в день как обоими глазами, так и одним глазом.</a:t>
            </a:r>
            <a:endParaRPr lang="ru-RU" sz="2000">
              <a:latin typeface="+mj-lt"/>
            </a:endParaRPr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e01.alicdn.com/kf/HTB1s0fUNpXXXXbFaFXXq6xXFXXXb/Flat-Top-Hot-Square-Sunglasses-Men-Women-Luxury-Brand-Design-Couple-Lady-Celebrity-Brad-Pitt-Sun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164012" y="717550"/>
            <a:ext cx="3863975" cy="3863975"/>
          </a:xfrm>
          <a:prstGeom prst="rect">
            <a:avLst/>
          </a:prstGeom>
          <a:noFill/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Избегайте солнца</a:t>
            </a:r>
            <a:br>
              <a:rPr lang="ru-RU" b="1"/>
            </a:br>
            <a:endParaRPr lang="ru-RU"/>
          </a:p>
        </p:txBody>
      </p:sp>
      <p:sp>
        <p:nvSpPr>
          <p:cNvPr id="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4581525"/>
            <a:ext cx="12331700" cy="4351338"/>
          </a:xfrm>
        </p:spPr>
        <p:txBody>
          <a:bodyPr/>
          <a:lstStyle/>
          <a:p>
            <a:pPr>
              <a:defRPr/>
            </a:pPr>
            <a:r>
              <a:rPr lang="ru-RU"/>
              <a:t>Обязательно </a:t>
            </a:r>
            <a:r>
              <a:rPr lang="ru-RU"/>
              <a:t>носите солнцезащитные очки, поскольку чрезмерное пребывание на солнце может вызвать катаракту. </a:t>
            </a:r>
            <a:endParaRPr lang="ru-RU"/>
          </a:p>
          <a:p>
            <a:pPr>
              <a:defRPr/>
            </a:pPr>
            <a:r>
              <a:rPr lang="ru-RU"/>
              <a:t>Солнцезащитные </a:t>
            </a:r>
            <a:r>
              <a:rPr lang="ru-RU"/>
              <a:t>очки предотвращают повреждение сетчатки; они также защищают чувствительную кожу век от появления морщин. Кроме того, очки могут защитить от рака кожи вокруг глаз</a:t>
            </a:r>
            <a:endParaRPr/>
          </a:p>
        </p:txBody>
      </p:sp>
      <p:pic>
        <p:nvPicPr>
          <p:cNvPr id="7" name="Picture 2" descr="https://sitel.com.mk/sites/default/files/article/teaser-images/2015/september/how_to_care_for_sunglasses-10976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3218715" y="685800"/>
            <a:ext cx="21696759" cy="14464506"/>
          </a:xfrm>
          <a:prstGeom prst="rect">
            <a:avLst/>
          </a:prstGeom>
          <a:noFill/>
        </p:spPr>
      </p:pic>
      <p:pic>
        <p:nvPicPr>
          <p:cNvPr id="8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13328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0070C0"/>
                </a:solidFill>
              </a:rPr>
              <a:t>Линзы-хамелеоны, затемняющиеся на солнце</a:t>
            </a:r>
            <a:endParaRPr lang="ru-RU" sz="4000" b="1">
              <a:solidFill>
                <a:srgbClr val="0070C0"/>
              </a:solidFill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14300" y="4899025"/>
            <a:ext cx="119634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Разработанны</a:t>
            </a:r>
            <a:r>
              <a:rPr lang="ru-RU"/>
              <a:t> </a:t>
            </a:r>
            <a:r>
              <a:rPr lang="ru-RU"/>
              <a:t>контактные линзы быстро и плавно меняют свой цвет от прозрачного до темного в ответ на изменение условий освещения, уменьшая тем самым воздействие яркого света в помещении и на открытом воздухе. Линзы блокируют ультрафиолетовые лучи и фильтруют синий свет, защищая тем самым роговицу глаза от вредного УФ-излучения. </a:t>
            </a:r>
            <a:br>
              <a:rPr lang="ru-RU"/>
            </a:br>
            <a:endParaRPr lang="ru-RU"/>
          </a:p>
        </p:txBody>
      </p:sp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307780" y="1741488"/>
            <a:ext cx="4326695" cy="2436812"/>
          </a:xfrm>
          <a:prstGeom prst="rect">
            <a:avLst/>
          </a:prstGeom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Отказ от курения</a:t>
            </a:r>
            <a:br>
              <a:rPr lang="ru-RU" b="1"/>
            </a:b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49371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Курение табака напрямую связано со многими неблагоприятными последствиями для здоровья, включая возрастную дегенерацию желтого пятна (AMD). Курильщики также подвергаются повышенному риску развития катаракты.</a:t>
            </a:r>
            <a:endParaRPr/>
          </a:p>
        </p:txBody>
      </p:sp>
      <p:pic>
        <p:nvPicPr>
          <p:cNvPr id="6" name="Picture 2" descr="https://yt3.ggpht.com/a/AGF-l79ik1Cqp_L4zp2e2RxeOjmw6K9p9RVpieNXOQ=s900-c-k-c0xffffffff-no-rj-mo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202112" y="1027906"/>
            <a:ext cx="3787775" cy="3787775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Знайте свою семейную историю</a:t>
            </a:r>
            <a:br>
              <a:rPr lang="ru-RU" b="1"/>
            </a:b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5063331"/>
            <a:ext cx="12192000" cy="4351338"/>
          </a:xfrm>
        </p:spPr>
        <p:txBody>
          <a:bodyPr/>
          <a:lstStyle/>
          <a:p>
            <a:pPr>
              <a:defRPr/>
            </a:pPr>
            <a:r>
              <a:rPr lang="ru-RU"/>
              <a:t>Если в семейном анамнезе есть заболевания глаз, то нужно регулярно обследоваться у специалиста. Кроме того, необходима консультация врача–генетика, чтобы предупредить болезни, которые могут передаться генетически.</a:t>
            </a:r>
            <a:endParaRPr/>
          </a:p>
        </p:txBody>
      </p:sp>
      <p:pic>
        <p:nvPicPr>
          <p:cNvPr id="6" name="Picture 2" descr="https://yellmed.ru/static/stock/bd615904169d392cd303d3d6c26eb344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2969919" y="1027906"/>
            <a:ext cx="5955005" cy="3993357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Защита глаз</a:t>
            </a:r>
            <a:br>
              <a:rPr lang="ru-RU" b="1"/>
            </a:b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4899025"/>
            <a:ext cx="12192000" cy="4351338"/>
          </a:xfrm>
        </p:spPr>
        <p:txBody>
          <a:bodyPr/>
          <a:lstStyle/>
          <a:p>
            <a:pPr>
              <a:defRPr/>
            </a:pPr>
            <a:r>
              <a:rPr lang="ru-RU"/>
              <a:t>Очень важно надевать защитные очки для предотвращения травм глаз не только во время занятий некоторыми видами спорта, но и во время ремонта дома, садоводства и уборки. Не забывайте надевать защищать глаза во время работы с возможными раздражителями или опасными химическими веществами.</a:t>
            </a:r>
            <a:endParaRPr/>
          </a:p>
        </p:txBody>
      </p:sp>
      <p:pic>
        <p:nvPicPr>
          <p:cNvPr id="6" name="Picture 2" descr="https://stroy-pz.ru/files/gallery/33516/big/f2f5448e30bc11e899a4d43d7_156202505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4422775" y="913606"/>
            <a:ext cx="3682999" cy="3682999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Уход за контактными линзами</a:t>
            </a:r>
            <a:br>
              <a:rPr lang="ru-RU" b="1"/>
            </a:b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45815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Не забывайте мыть руки до использования контактных линз. Следуйте инструкциям офтальмолога и производителя контактных линз относительно ухода и их использования. Использование контактных линз дольше допустимого срока может привести к язвам роговицы, сильной боли и даже потере зрения.</a:t>
            </a:r>
            <a:endParaRPr/>
          </a:p>
        </p:txBody>
      </p:sp>
      <p:pic>
        <p:nvPicPr>
          <p:cNvPr id="6" name="Picture 2" descr="https://linz-club.ru/uploads/editor/images/kont-linzy-uhod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733800" y="1207092"/>
            <a:ext cx="4749800" cy="3167642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213261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Высокое напряжение</a:t>
            </a:r>
            <a:br>
              <a:rPr lang="ru-RU" b="1"/>
            </a:b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0" y="48355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После долгой работы за компьютером или чтения можно ощутить сильную усталость, резь и напряжение в глазах. Соблюдайте правило «20-20-20»: делайте перерыв каждые 20 минут, переводите глаза на дальние объекты, расположенные на расстоянии не менее 6 метров </a:t>
            </a:r>
            <a:r>
              <a:rPr lang="ru-RU"/>
              <a:t>от </a:t>
            </a:r>
            <a:r>
              <a:rPr lang="ru-RU"/>
              <a:t>вас, в течение хотя бы 20 секунд.</a:t>
            </a:r>
            <a:endParaRPr/>
          </a:p>
        </p:txBody>
      </p:sp>
      <p:pic>
        <p:nvPicPr>
          <p:cNvPr id="6" name="Picture 2" descr="https://newargun.ru/wp-content/uploads/2019/10/lori_0000575925_a6_0-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465513" y="1027906"/>
            <a:ext cx="5260974" cy="3503891"/>
          </a:xfrm>
          <a:prstGeom prst="rect">
            <a:avLst/>
          </a:prstGeom>
          <a:noFill/>
        </p:spPr>
      </p:pic>
      <p:pic>
        <p:nvPicPr>
          <p:cNvPr id="7" name="Picture 4" descr="https://avatars.mds.yandex.net/get-zen_doc/965902/pub_5be6ca479a03f200aac76b64_5be6e6c7f2b81c00aa46d0e4/scale_2400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74969" y="1998672"/>
            <a:ext cx="2852405" cy="1188502"/>
          </a:xfrm>
          <a:prstGeom prst="rect">
            <a:avLst/>
          </a:prstGeom>
          <a:noFill/>
        </p:spPr>
      </p:pic>
      <p:pic>
        <p:nvPicPr>
          <p:cNvPr id="8" name="Picture 4" descr="https://avatars.mds.yandex.net/get-zen_doc/965902/pub_5be6ca479a03f200aac76b64_5be6e6c7f2b81c00aa46d0e4/scale_2400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064626" y="1846808"/>
            <a:ext cx="2852405" cy="1188502"/>
          </a:xfrm>
          <a:prstGeom prst="rect">
            <a:avLst/>
          </a:prstGeom>
          <a:noFill/>
        </p:spPr>
      </p:pic>
      <p:pic>
        <p:nvPicPr>
          <p:cNvPr id="9" name="Picture 3" descr="ÐÐ¼Ð±ÑÐ»Ð°ÑÐ¾ÑÐ½Ð¾-Ð¿Ð¾Ð»Ð¸ÐºÐ»Ð¸Ð½Ð¸ÑÐµÑÐºÐ¾Ðµ Ð¼ÐµÐ´Ð¸ÑÐ¸Ð½ÑÐºÐ¾Ðµ ÑÑÑÐµÐ¶Ð´ÐµÐ½Ð¸Ðµ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ONLYOFFICE/6.2.0.123</Application>
  <DocSecurity>0</DocSecurity>
  <PresentationFormat>Широкоэкранный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СОХРАНИТЬ ЗРЕНИЕ ПОСЛЕ 40</dc:title>
  <dc:subject/>
  <dc:creator>denis</dc:creator>
  <cp:keywords/>
  <dc:description/>
  <dc:identifier/>
  <dc:language/>
  <cp:lastModifiedBy>Аноним</cp:lastModifiedBy>
  <cp:revision>18</cp:revision>
  <dcterms:created xsi:type="dcterms:W3CDTF">2020-02-18T11:53:08Z</dcterms:created>
  <dcterms:modified xsi:type="dcterms:W3CDTF">2021-07-15T13:42:32Z</dcterms:modified>
  <cp:category/>
  <cp:contentStatus/>
  <cp:version/>
</cp:coreProperties>
</file>