
<file path=[Content_Types].xml><?xml version="1.0" encoding="utf-8"?>
<Types xmlns="http://schemas.openxmlformats.org/package/2006/content-types">
  <Default Extension="xlsx" ContentType="application/vnd.openxmlformats-officedocument.spreadsheetml.sheet"/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3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6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hart1.xml" ContentType="application/vnd.openxmlformats-officedocument.drawingml.chart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58000" cy="12192000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 /><Relationship Id="rId9" Type="http://schemas.openxmlformats.org/officeDocument/2006/relationships/tableStyles" Target="tableStyles.xml" /><Relationship Id="rId10" Type="http://schemas.openxmlformats.org/officeDocument/2006/relationships/viewProps" Target="viewProps.xml" /></Relationships>
</file>

<file path=ppt/charts/_rels/chart1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.xlsx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mc="http://schemas.openxmlformats.org/markup-compatibility/2006" xmlns:c14="http://schemas.microsoft.com/office/drawing/2007/8/2/chart">
  <c:date1904 val="0"/>
  <c:lang val="ru-RU"/>
  <c:roundedCorners val="0"/>
  <mc:AlternateContent>
    <mc:Choice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1"/>
    </c:view3D>
    <c:floor>
      <c:thickness val="0"/>
      <c:spPr bwMode="auto">
        <a:prstGeom prst="rect">
          <a:avLst/>
        </a:prstGeom>
        <a:noFill/>
        <a:ln>
          <a:noFill/>
        </a:ln>
      </c:spPr>
    </c:floor>
    <c:sideWall>
      <c:thickness val="0"/>
      <c:spPr bwMode="auto">
        <a:prstGeom prst="rect">
          <a:avLst/>
        </a:prstGeom>
        <a:noFill/>
        <a:ln>
          <a:noFill/>
        </a:ln>
      </c:spPr>
    </c:sideWall>
    <c:backWall>
      <c:thickness val="0"/>
      <c:spPr bwMode="auto">
        <a:prstGeom prst="rect">
          <a:avLst/>
        </a:prstGeom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 bwMode="auto"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88900" sx="102000" sy="102000" rotWithShape="false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 bwMode="auto"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88900" sx="102000" sy="102000" rotWithShape="false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 bwMode="auto"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effectLst>
                <a:outerShdw blurRad="88900" sx="102000" sy="102000" rotWithShape="false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 bwMode="auto"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  <a:effectLst>
                <a:outerShdw blurRad="88900" sx="102000" sy="102000" rotWithShape="false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 bwMode="auto"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ffectLst>
                <a:outerShdw blurRad="88900" sx="102000" sy="102000" rotWithShape="false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 bwMode="auto"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ffectLst>
                <a:outerShdw blurRad="88900" sx="102000" sy="102000" rotWithShape="false">
                  <a:prstClr val="black">
                    <a:alpha val="20000"/>
                  </a:prstClr>
                </a:outerShdw>
              </a:effectLst>
            </c:spPr>
          </c:dPt>
          <c:dLbls>
            <c:dLblPos val="inEnd"/>
            <c:leaderLines>
              <c:spPr bwMode="auto">
                <a:prstGeom prst="rect">
                  <a:avLst/>
                </a:prstGeom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</c:spPr>
            </c:leaderLines>
            <c:showBubbleSize val="0"/>
            <c:showCatName val="0"/>
            <c:showLeaderLines val="1"/>
            <c:showLegendKey val="0"/>
            <c:showPercent val="0"/>
            <c:showSerName val="0"/>
            <c:showVal val="1"/>
            <c:spPr bwMode="auto">
              <a:prstGeom prst="rect">
                <a:avLst/>
              </a:prstGeom>
              <a:noFill/>
              <a:ln>
                <a:noFill/>
              </a:ln>
            </c:spPr>
            <c:txPr>
              <a:bodyPr rot="0" spcFirstLastPara="true" vertOverflow="ellipsis" vert="horz" wrap="square" lIns="38100" tIns="19050" rIns="38100" bIns="19050" anchor="ctr" anchorCtr="true">
                <a:spAutoFit/>
              </a:bodyPr>
              <a:lstStyle/>
              <a:p>
                <a:pPr>
                  <a:defRPr sz="1200" b="1" i="0" u="none" strike="noStrike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</c:dLbls>
          <c:cat>
            <c:strRef>
              <c:f>Лист1!$A$2:$A$7</c:f>
              <c:strCache>
                <c:ptCount val="6"/>
                <c:pt idx="0">
                  <c:v xml:space="preserve">Питание </c:v>
                </c:pt>
                <c:pt idx="1">
                  <c:v>Курение</c:v>
                </c:pt>
                <c:pt idx="2">
                  <c:v xml:space="preserve">Инфекционные заболевание</c:v>
                </c:pt>
                <c:pt idx="3">
                  <c:v>Алкоголь</c:v>
                </c:pt>
                <c:pt idx="4">
                  <c:v xml:space="preserve">Загрязнение окружающей среды </c:v>
                </c:pt>
                <c:pt idx="5">
                  <c:v xml:space="preserve">Наследственность 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0.35</c:v>
                </c:pt>
                <c:pt idx="1">
                  <c:v>0.3</c:v>
                </c:pt>
                <c:pt idx="2">
                  <c:v>0.17</c:v>
                </c:pt>
                <c:pt idx="3">
                  <c:v>0.04</c:v>
                </c:pt>
                <c:pt idx="4">
                  <c:v>0.02</c:v>
                </c:pt>
                <c:pt idx="5">
                  <c:v>0.02</c:v>
                </c:pt>
              </c:numCache>
            </c:numRef>
          </c:val>
        </c:ser>
        <c:dLbls>
          <c:dLblPos val="inEnd"/>
          <c:showBubbleSize val="0"/>
          <c:showCatName val="0"/>
          <c:showLeaderLines val="1"/>
          <c:showLegendKey val="0"/>
          <c:showPercent val="0"/>
          <c:showSerName val="0"/>
          <c:showVal val="1"/>
        </c:dLbls>
      </c:pie3DChart>
      <c:spPr bwMode="auto">
        <a:prstGeom prst="rect">
          <a:avLst/>
        </a:prstGeom>
        <a:noFill/>
        <a:ln>
          <a:noFill/>
        </a:ln>
      </c:spPr>
    </c:plotArea>
    <c:legend>
      <c:legendPos val="l"/>
      <c:layout>
        <c:manualLayout>
          <c:xMode val="edge"/>
          <c:yMode val="edge"/>
          <c:x val="0.0068683126340537788"/>
          <c:y val="0.11576883813026499"/>
          <c:w val="0.28910341299254005"/>
          <c:h val="0.72171637207937867"/>
        </c:manualLayout>
      </c:layout>
      <c:overlay val="0"/>
      <c:spPr bwMode="auto">
        <a:prstGeom prst="rect">
          <a:avLst/>
        </a:prstGeom>
        <a:solidFill>
          <a:schemeClr val="lt1">
            <a:alpha val="78000"/>
          </a:schemeClr>
        </a:solidFill>
        <a:ln>
          <a:noFill/>
        </a:ln>
      </c:spPr>
      <c:txPr>
        <a:bodyPr rot="0" spcFirstLastPara="true" vertOverflow="ellipsis" vert="horz" wrap="square" anchor="ctr" anchorCtr="true"/>
        <a:lstStyle/>
        <a:p>
          <a:pPr>
            <a:defRPr sz="1800" b="1" i="0" u="none" strike="noStrike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 bwMode="auto">
    <a:xfrm>
      <a:off x="773723" y="1424353"/>
      <a:ext cx="11094428" cy="5250767"/>
    </a:xfrm>
    <a:prstGeom prst="rect">
      <a:avLst/>
    </a:prstGeom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Subtitle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723B1C8D-DD66-4536-AF1F-69418FD4D399}" type="datetimeFigureOut">
              <a:rPr lang="ru-RU"/>
              <a:t/>
            </a:fld>
            <a:endParaRPr lang="ru-RU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6" hidden="0"/>
          <p:cNvSpPr/>
          <p:nvPr isPhoto="0" userDrawn="0"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 fill="norm" stroke="1" extrusionOk="0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9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>
          <a:xfrm>
            <a:off x="531812" y="4529540"/>
            <a:ext cx="779766" cy="365125"/>
          </a:xfrm>
        </p:spPr>
        <p:txBody>
          <a:bodyPr/>
          <a:lstStyle/>
          <a:p>
            <a:pPr>
              <a:defRPr/>
            </a:pPr>
            <a:fld id="{8F3534ED-ECCF-4BCF-BA72-602B0AA6AD8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Заголовок и подпись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723B1C8D-DD66-4536-AF1F-69418FD4D399}" type="datetimeFigureOut">
              <a:rPr lang="ru-RU"/>
              <a:t/>
            </a:fld>
            <a:endParaRPr lang="ru-RU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11" hidden="0"/>
          <p:cNvSpPr/>
          <p:nvPr isPhoto="0" userDrawn="0"/>
        </p:nvSpPr>
        <p:spPr bwMode="auto">
          <a:xfrm flipV="1">
            <a:off x="-4189" y="3178175"/>
            <a:ext cx="1588526" cy="507296"/>
          </a:xfrm>
          <a:custGeom>
            <a:avLst/>
            <a:gdLst/>
            <a:ahLst/>
            <a:cxnLst/>
            <a:rect l="l" t="t" r="r" b="b"/>
            <a:pathLst>
              <a:path w="9248" h="10000" fill="norm" stroke="1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9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>
          <a:xfrm>
            <a:off x="531812" y="3244139"/>
            <a:ext cx="779766" cy="365125"/>
          </a:xfrm>
        </p:spPr>
        <p:txBody>
          <a:bodyPr/>
          <a:lstStyle/>
          <a:p>
            <a:pPr>
              <a:defRPr/>
            </a:pPr>
            <a:fld id="{8F3534ED-ECCF-4BCF-BA72-602B0AA6AD8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Цитата с подписью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Text Placeholder 9" hidden="0"/>
          <p:cNvSpPr>
            <a:spLocks noGrp="1"/>
          </p:cNvSpPr>
          <p:nvPr isPhoto="0" userDrawn="0">
            <p:ph type="body" sz="quarter" idx="13" hasCustomPrompt="0"/>
          </p:nvPr>
        </p:nvSpPr>
        <p:spPr bwMode="auto">
          <a:xfrm>
            <a:off x="3275012" y="3505199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723B1C8D-DD66-4536-AF1F-69418FD4D399}" type="datetimeFigureOut">
              <a:rPr lang="ru-RU"/>
              <a:t/>
            </a:fld>
            <a:endParaRPr lang="ru-RU"/>
          </a:p>
        </p:txBody>
      </p:sp>
      <p:sp>
        <p:nvSpPr>
          <p:cNvPr id="8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 hidden="0"/>
          <p:cNvSpPr/>
          <p:nvPr isPhoto="0" userDrawn="0"/>
        </p:nvSpPr>
        <p:spPr bwMode="auto">
          <a:xfrm flipV="1">
            <a:off x="-4189" y="3178175"/>
            <a:ext cx="1588526" cy="507296"/>
          </a:xfrm>
          <a:custGeom>
            <a:avLst/>
            <a:gdLst/>
            <a:ahLst/>
            <a:cxnLst/>
            <a:rect l="l" t="t" r="r" b="b"/>
            <a:pathLst>
              <a:path w="9248" h="10000" fill="norm" stroke="1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>
          <a:xfrm>
            <a:off x="531812" y="3244139"/>
            <a:ext cx="779766" cy="365125"/>
          </a:xfrm>
        </p:spPr>
        <p:txBody>
          <a:bodyPr/>
          <a:lstStyle/>
          <a:p>
            <a:pPr>
              <a:defRPr/>
            </a:pPr>
            <a:fld id="{8F3534ED-ECCF-4BCF-BA72-602B0AA6AD8C}" type="slidenum">
              <a:rPr lang="ru-RU"/>
              <a:t/>
            </a:fld>
            <a:endParaRPr lang="ru-RU"/>
          </a:p>
        </p:txBody>
      </p:sp>
      <p:sp>
        <p:nvSpPr>
          <p:cNvPr id="11" name="TextBox 13" hidden="0"/>
          <p:cNvSpPr>
            <a:spLocks noAdjustHandles="0" noChangeArrowheads="0"/>
          </p:cNvSpPr>
          <p:nvPr isPhoto="0" userDrawn="0"/>
        </p:nvSpPr>
        <p:spPr bwMode="auto">
          <a:xfrm>
            <a:off x="2467651" y="648005"/>
            <a:ext cx="6096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defRPr/>
            </a:pPr>
            <a:r>
              <a:rPr lang="en-US" sz="800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“</a:t>
            </a:r>
            <a:endParaRPr/>
          </a:p>
        </p:txBody>
      </p:sp>
      <p:sp>
        <p:nvSpPr>
          <p:cNvPr id="12" name="TextBox 14" hidden="0"/>
          <p:cNvSpPr>
            <a:spLocks noAdjustHandles="0" noChangeArrowheads="0"/>
          </p:cNvSpPr>
          <p:nvPr isPhoto="0" userDrawn="0"/>
        </p:nvSpPr>
        <p:spPr bwMode="auto">
          <a:xfrm>
            <a:off x="11114852" y="2905306"/>
            <a:ext cx="6096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defRPr/>
            </a:pPr>
            <a:r>
              <a:rPr lang="en-US" sz="800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Карточка имени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Text Placeholder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723B1C8D-DD66-4536-AF1F-69418FD4D399}" type="datetimeFigureOut">
              <a:rPr lang="ru-RU"/>
              <a:t/>
            </a:fld>
            <a:endParaRPr lang="ru-RU"/>
          </a:p>
        </p:txBody>
      </p:sp>
      <p:sp>
        <p:nvSpPr>
          <p:cNvPr id="7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11" hidden="0"/>
          <p:cNvSpPr/>
          <p:nvPr isPhoto="0" userDrawn="0"/>
        </p:nvSpPr>
        <p:spPr bwMode="auto">
          <a:xfrm flipV="1">
            <a:off x="-4189" y="4911725"/>
            <a:ext cx="1588526" cy="507296"/>
          </a:xfrm>
          <a:custGeom>
            <a:avLst/>
            <a:gdLst/>
            <a:ahLst/>
            <a:cxnLst/>
            <a:rect l="l" t="t" r="r" b="b"/>
            <a:pathLst>
              <a:path w="9248" h="10000" fill="norm" stroke="1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9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>
          <a:xfrm>
            <a:off x="531812" y="4983087"/>
            <a:ext cx="779766" cy="365125"/>
          </a:xfrm>
        </p:spPr>
        <p:txBody>
          <a:bodyPr/>
          <a:lstStyle/>
          <a:p>
            <a:pPr>
              <a:defRPr/>
            </a:pPr>
            <a:fld id="{8F3534ED-ECCF-4BCF-BA72-602B0AA6AD8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Цитата карточки имени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Text Placeholder 9" hidden="0"/>
          <p:cNvSpPr>
            <a:spLocks noGrp="1"/>
          </p:cNvSpPr>
          <p:nvPr isPhoto="0" userDrawn="0">
            <p:ph type="body" sz="quarter" idx="13" hasCustomPrompt="0"/>
          </p:nvPr>
        </p:nvSpPr>
        <p:spPr bwMode="auto"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Text Placeholder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723B1C8D-DD66-4536-AF1F-69418FD4D399}" type="datetimeFigureOut">
              <a:rPr lang="ru-RU"/>
              <a:t/>
            </a:fld>
            <a:endParaRPr lang="ru-RU"/>
          </a:p>
        </p:txBody>
      </p:sp>
      <p:sp>
        <p:nvSpPr>
          <p:cNvPr id="8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 hidden="0"/>
          <p:cNvSpPr/>
          <p:nvPr isPhoto="0" userDrawn="0"/>
        </p:nvSpPr>
        <p:spPr bwMode="auto">
          <a:xfrm flipV="1">
            <a:off x="-4189" y="4911725"/>
            <a:ext cx="1588526" cy="507296"/>
          </a:xfrm>
          <a:custGeom>
            <a:avLst/>
            <a:gdLst/>
            <a:ahLst/>
            <a:cxnLst/>
            <a:rect l="l" t="t" r="r" b="b"/>
            <a:pathLst>
              <a:path w="9248" h="10000" fill="norm" stroke="1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>
          <a:xfrm>
            <a:off x="531812" y="4983087"/>
            <a:ext cx="779766" cy="365125"/>
          </a:xfrm>
        </p:spPr>
        <p:txBody>
          <a:bodyPr/>
          <a:lstStyle/>
          <a:p>
            <a:pPr>
              <a:defRPr/>
            </a:pPr>
            <a:fld id="{8F3534ED-ECCF-4BCF-BA72-602B0AA6AD8C}" type="slidenum">
              <a:rPr lang="ru-RU"/>
              <a:t/>
            </a:fld>
            <a:endParaRPr lang="ru-RU"/>
          </a:p>
        </p:txBody>
      </p:sp>
      <p:sp>
        <p:nvSpPr>
          <p:cNvPr id="11" name="TextBox 16" hidden="0"/>
          <p:cNvSpPr>
            <a:spLocks noAdjustHandles="0" noChangeArrowheads="0"/>
          </p:cNvSpPr>
          <p:nvPr isPhoto="0" userDrawn="0"/>
        </p:nvSpPr>
        <p:spPr bwMode="auto">
          <a:xfrm>
            <a:off x="2467651" y="648005"/>
            <a:ext cx="6096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defRPr/>
            </a:pPr>
            <a:r>
              <a:rPr lang="en-US" sz="800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“</a:t>
            </a:r>
            <a:endParaRPr/>
          </a:p>
        </p:txBody>
      </p:sp>
      <p:sp>
        <p:nvSpPr>
          <p:cNvPr id="12" name="TextBox 17" hidden="0"/>
          <p:cNvSpPr>
            <a:spLocks noAdjustHandles="0" noChangeArrowheads="0"/>
          </p:cNvSpPr>
          <p:nvPr isPhoto="0" userDrawn="0"/>
        </p:nvSpPr>
        <p:spPr bwMode="auto">
          <a:xfrm>
            <a:off x="11114852" y="2905306"/>
            <a:ext cx="6096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defRPr/>
            </a:pPr>
            <a:r>
              <a:rPr lang="en-US" sz="800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Истина или ложь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Text Placeholder 9" hidden="0"/>
          <p:cNvSpPr>
            <a:spLocks noGrp="1"/>
          </p:cNvSpPr>
          <p:nvPr isPhoto="0" userDrawn="0">
            <p:ph type="body" sz="quarter" idx="13" hasCustomPrompt="0"/>
          </p:nvPr>
        </p:nvSpPr>
        <p:spPr bwMode="auto"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Text Placeholder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723B1C8D-DD66-4536-AF1F-69418FD4D399}" type="datetimeFigureOut">
              <a:rPr lang="ru-RU"/>
              <a:t/>
            </a:fld>
            <a:endParaRPr lang="ru-RU"/>
          </a:p>
        </p:txBody>
      </p:sp>
      <p:sp>
        <p:nvSpPr>
          <p:cNvPr id="8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 hidden="0"/>
          <p:cNvSpPr/>
          <p:nvPr isPhoto="0" userDrawn="0"/>
        </p:nvSpPr>
        <p:spPr bwMode="auto">
          <a:xfrm flipV="1">
            <a:off x="-4189" y="4911725"/>
            <a:ext cx="1588526" cy="507296"/>
          </a:xfrm>
          <a:custGeom>
            <a:avLst/>
            <a:gdLst/>
            <a:ahLst/>
            <a:cxnLst/>
            <a:rect l="l" t="t" r="r" b="b"/>
            <a:pathLst>
              <a:path w="9248" h="10000" fill="norm" stroke="1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>
          <a:xfrm>
            <a:off x="531812" y="4983087"/>
            <a:ext cx="779766" cy="365125"/>
          </a:xfrm>
        </p:spPr>
        <p:txBody>
          <a:bodyPr/>
          <a:lstStyle/>
          <a:p>
            <a:pPr>
              <a:defRPr/>
            </a:pPr>
            <a:fld id="{8F3534ED-ECCF-4BCF-BA72-602B0AA6AD8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Vertical Text Placeholder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/>
        <p:txBody>
          <a:bodyPr vert="eaVert" anchor="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723B1C8D-DD66-4536-AF1F-69418FD4D399}" type="datetimeFigureOut">
              <a:rPr lang="ru-RU"/>
              <a:t/>
            </a:fld>
            <a:endParaRPr lang="ru-RU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11" hidden="0"/>
          <p:cNvSpPr/>
          <p:nvPr isPhoto="0" userDrawn="0"/>
        </p:nvSpPr>
        <p:spPr bwMode="auto">
          <a:xfrm flipV="1">
            <a:off x="-4189" y="714375"/>
            <a:ext cx="1588526" cy="507296"/>
          </a:xfrm>
          <a:custGeom>
            <a:avLst/>
            <a:gdLst/>
            <a:ahLst/>
            <a:cxnLst/>
            <a:rect l="l" t="t" r="r" b="b"/>
            <a:pathLst>
              <a:path w="9248" h="10000" fill="norm" stroke="1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9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8F3534ED-ECCF-4BCF-BA72-602B0AA6AD8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cal Title 1" hidden="0"/>
          <p:cNvSpPr>
            <a:spLocks noGrp="1"/>
          </p:cNvSpPr>
          <p:nvPr isPhoto="0" userDrawn="0">
            <p:ph type="title" orient="vert" hasCustomPrompt="0"/>
          </p:nvPr>
        </p:nvSpPr>
        <p:spPr bwMode="auto">
          <a:xfrm>
            <a:off x="9294812" y="627405"/>
            <a:ext cx="2207601" cy="5283817"/>
          </a:xfrm>
        </p:spPr>
        <p:txBody>
          <a:bodyPr vert="eaVert" anchor="ctr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Vertical Text Placeholder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>
          <a:xfrm>
            <a:off x="2589212" y="627405"/>
            <a:ext cx="6477000" cy="5283817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723B1C8D-DD66-4536-AF1F-69418FD4D399}" type="datetimeFigureOut">
              <a:rPr lang="ru-RU"/>
              <a:t/>
            </a:fld>
            <a:endParaRPr lang="ru-RU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11" hidden="0"/>
          <p:cNvSpPr/>
          <p:nvPr isPhoto="0" userDrawn="0"/>
        </p:nvSpPr>
        <p:spPr bwMode="auto">
          <a:xfrm flipV="1">
            <a:off x="-4189" y="714375"/>
            <a:ext cx="1588526" cy="507296"/>
          </a:xfrm>
          <a:custGeom>
            <a:avLst/>
            <a:gdLst/>
            <a:ahLst/>
            <a:cxnLst/>
            <a:rect l="l" t="t" r="r" b="b"/>
            <a:pathLst>
              <a:path w="9248" h="10000" fill="norm" stroke="1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9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8F3534ED-ECCF-4BCF-BA72-602B0AA6AD8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2592925" y="624110"/>
            <a:ext cx="8911687" cy="1280890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2589212" y="2133600"/>
            <a:ext cx="8915400" cy="3777622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723B1C8D-DD66-4536-AF1F-69418FD4D399}" type="datetimeFigureOut">
              <a:rPr lang="ru-RU"/>
              <a:t/>
            </a:fld>
            <a:endParaRPr lang="ru-RU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11" hidden="0"/>
          <p:cNvSpPr/>
          <p:nvPr isPhoto="0" userDrawn="0"/>
        </p:nvSpPr>
        <p:spPr bwMode="auto">
          <a:xfrm flipV="1">
            <a:off x="-4189" y="714375"/>
            <a:ext cx="1588526" cy="507296"/>
          </a:xfrm>
          <a:custGeom>
            <a:avLst/>
            <a:gdLst/>
            <a:ahLst/>
            <a:cxnLst/>
            <a:rect l="l" t="t" r="r" b="b"/>
            <a:pathLst>
              <a:path w="9248" h="10000" fill="norm" stroke="1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9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8F3534ED-ECCF-4BCF-BA72-602B0AA6AD8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723B1C8D-DD66-4536-AF1F-69418FD4D399}" type="datetimeFigureOut">
              <a:rPr lang="ru-RU"/>
              <a:t/>
            </a:fld>
            <a:endParaRPr lang="ru-RU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11" hidden="0"/>
          <p:cNvSpPr/>
          <p:nvPr isPhoto="0" userDrawn="0"/>
        </p:nvSpPr>
        <p:spPr bwMode="auto">
          <a:xfrm flipV="1">
            <a:off x="-4189" y="3178175"/>
            <a:ext cx="1588526" cy="507296"/>
          </a:xfrm>
          <a:custGeom>
            <a:avLst/>
            <a:gdLst/>
            <a:ahLst/>
            <a:cxnLst/>
            <a:rect l="l" t="t" r="r" b="b"/>
            <a:pathLst>
              <a:path w="9248" h="10000" fill="norm" stroke="1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9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>
          <a:xfrm>
            <a:off x="531812" y="3244139"/>
            <a:ext cx="779766" cy="365125"/>
          </a:xfrm>
        </p:spPr>
        <p:txBody>
          <a:bodyPr/>
          <a:lstStyle/>
          <a:p>
            <a:pPr>
              <a:defRPr/>
            </a:pPr>
            <a:fld id="{8F3534ED-ECCF-4BCF-BA72-602B0AA6AD8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7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Content Placeholder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723B1C8D-DD66-4536-AF1F-69418FD4D399}" type="datetimeFigureOut">
              <a:rPr lang="ru-RU"/>
              <a:t/>
            </a:fld>
            <a:endParaRPr lang="ru-RU"/>
          </a:p>
        </p:txBody>
      </p:sp>
      <p:sp>
        <p:nvSpPr>
          <p:cNvPr id="8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 hidden="0"/>
          <p:cNvSpPr/>
          <p:nvPr isPhoto="0" userDrawn="0"/>
        </p:nvSpPr>
        <p:spPr bwMode="auto">
          <a:xfrm flipV="1">
            <a:off x="-4189" y="714375"/>
            <a:ext cx="1588526" cy="507296"/>
          </a:xfrm>
          <a:custGeom>
            <a:avLst/>
            <a:gdLst/>
            <a:ahLst/>
            <a:cxnLst/>
            <a:rect l="l" t="t" r="r" b="b"/>
            <a:pathLst>
              <a:path w="9248" h="10000" fill="norm" stroke="1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>
          <a:xfrm>
            <a:off x="531812" y="787782"/>
            <a:ext cx="779766" cy="365125"/>
          </a:xfrm>
        </p:spPr>
        <p:txBody>
          <a:bodyPr/>
          <a:lstStyle/>
          <a:p>
            <a:pPr>
              <a:defRPr/>
            </a:pPr>
            <a:fld id="{8F3534ED-ECCF-4BCF-BA72-602B0AA6AD8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9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Text Placeholder 4" hidden="0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Content Placeholder 5" hidden="0"/>
          <p:cNvSpPr>
            <a:spLocks noGrp="1"/>
          </p:cNvSpPr>
          <p:nvPr isPhoto="0" userDrawn="0">
            <p:ph sz="quarter" idx="4" hasCustomPrompt="0"/>
          </p:nvPr>
        </p:nvSpPr>
        <p:spPr bwMode="auto"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9" name="Date Placeholder 6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723B1C8D-DD66-4536-AF1F-69418FD4D399}" type="datetimeFigureOut">
              <a:rPr lang="ru-RU"/>
              <a:t/>
            </a:fld>
            <a:endParaRPr lang="ru-RU"/>
          </a:p>
        </p:txBody>
      </p:sp>
      <p:sp>
        <p:nvSpPr>
          <p:cNvPr id="10" name="Footer Placeholder 7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 hidden="0"/>
          <p:cNvSpPr/>
          <p:nvPr isPhoto="0" userDrawn="0"/>
        </p:nvSpPr>
        <p:spPr bwMode="auto">
          <a:xfrm flipV="1">
            <a:off x="-4189" y="714375"/>
            <a:ext cx="1588526" cy="507296"/>
          </a:xfrm>
          <a:custGeom>
            <a:avLst/>
            <a:gdLst/>
            <a:ahLst/>
            <a:cxnLst/>
            <a:rect l="l" t="t" r="r" b="b"/>
            <a:pathLst>
              <a:path w="9248" h="10000" fill="norm" stroke="1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>
          <a:xfrm>
            <a:off x="531812" y="787782"/>
            <a:ext cx="779766" cy="365125"/>
          </a:xfrm>
        </p:spPr>
        <p:txBody>
          <a:bodyPr/>
          <a:lstStyle/>
          <a:p>
            <a:pPr>
              <a:defRPr/>
            </a:pPr>
            <a:fld id="{8F3534ED-ECCF-4BCF-BA72-602B0AA6AD8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2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723B1C8D-DD66-4536-AF1F-69418FD4D399}" type="datetimeFigureOut">
              <a:rPr lang="ru-RU"/>
              <a:t/>
            </a:fld>
            <a:endParaRPr lang="ru-RU"/>
          </a:p>
        </p:txBody>
      </p:sp>
      <p:sp>
        <p:nvSpPr>
          <p:cNvPr id="6" name="Footer Placeholder 3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Freeform 11" hidden="0"/>
          <p:cNvSpPr/>
          <p:nvPr isPhoto="0" userDrawn="0"/>
        </p:nvSpPr>
        <p:spPr bwMode="auto">
          <a:xfrm flipV="1">
            <a:off x="-4189" y="714375"/>
            <a:ext cx="1588526" cy="507296"/>
          </a:xfrm>
          <a:custGeom>
            <a:avLst/>
            <a:gdLst/>
            <a:ahLst/>
            <a:cxnLst/>
            <a:rect l="l" t="t" r="r" b="b"/>
            <a:pathLst>
              <a:path w="9248" h="10000" fill="norm" stroke="1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8" name="Slide Number Placeholder 4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8F3534ED-ECCF-4BCF-BA72-602B0AA6AD8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e Placeholder 1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723B1C8D-DD66-4536-AF1F-69418FD4D399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2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reeform 11" hidden="0"/>
          <p:cNvSpPr/>
          <p:nvPr isPhoto="0" userDrawn="0"/>
        </p:nvSpPr>
        <p:spPr bwMode="auto">
          <a:xfrm flipV="1">
            <a:off x="-4189" y="714375"/>
            <a:ext cx="1588526" cy="507296"/>
          </a:xfrm>
          <a:custGeom>
            <a:avLst/>
            <a:gdLst/>
            <a:ahLst/>
            <a:cxnLst/>
            <a:rect l="l" t="t" r="r" b="b"/>
            <a:pathLst>
              <a:path w="9248" h="10000" fill="norm" stroke="1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8F3534ED-ECCF-4BCF-BA72-602B0AA6AD8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Text Placeholder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723B1C8D-DD66-4536-AF1F-69418FD4D399}" type="datetimeFigureOut">
              <a:rPr lang="ru-RU"/>
              <a:t/>
            </a:fld>
            <a:endParaRPr lang="ru-RU"/>
          </a:p>
        </p:txBody>
      </p:sp>
      <p:sp>
        <p:nvSpPr>
          <p:cNvPr id="8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 hidden="0"/>
          <p:cNvSpPr/>
          <p:nvPr isPhoto="0" userDrawn="0"/>
        </p:nvSpPr>
        <p:spPr bwMode="auto">
          <a:xfrm flipV="1">
            <a:off x="-4189" y="714375"/>
            <a:ext cx="1588526" cy="507296"/>
          </a:xfrm>
          <a:custGeom>
            <a:avLst/>
            <a:gdLst/>
            <a:ahLst/>
            <a:cxnLst/>
            <a:rect l="l" t="t" r="r" b="b"/>
            <a:pathLst>
              <a:path w="9248" h="10000" fill="norm" stroke="1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8F3534ED-ECCF-4BCF-BA72-602B0AA6AD8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Picture Placeholder 2" hidden="0"/>
          <p:cNvSpPr>
            <a:spLocks noChangeAspect="1" noGrp="1"/>
          </p:cNvSpPr>
          <p:nvPr isPhoto="0" userDrawn="0">
            <p:ph type="pic" idx="1" hasCustomPrompt="0"/>
          </p:nvPr>
        </p:nvSpPr>
        <p:spPr bwMode="auto"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6" name="Text Placeholder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Date Placeholder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723B1C8D-DD66-4536-AF1F-69418FD4D399}" type="datetimeFigureOut">
              <a:rPr lang="ru-RU"/>
              <a:t/>
            </a:fld>
            <a:endParaRPr lang="ru-RU"/>
          </a:p>
        </p:txBody>
      </p:sp>
      <p:sp>
        <p:nvSpPr>
          <p:cNvPr id="8" name="Footer Placeholder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 hidden="0"/>
          <p:cNvSpPr/>
          <p:nvPr isPhoto="0" userDrawn="0"/>
        </p:nvSpPr>
        <p:spPr bwMode="auto">
          <a:xfrm flipV="1">
            <a:off x="-4189" y="4911725"/>
            <a:ext cx="1588526" cy="507296"/>
          </a:xfrm>
          <a:custGeom>
            <a:avLst/>
            <a:gdLst/>
            <a:ahLst/>
            <a:cxnLst/>
            <a:rect l="l" t="t" r="r" b="b"/>
            <a:pathLst>
              <a:path w="9248" h="10000" fill="norm" stroke="1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>
          <a:xfrm>
            <a:off x="531812" y="4983087"/>
            <a:ext cx="779766" cy="365125"/>
          </a:xfrm>
        </p:spPr>
        <p:txBody>
          <a:bodyPr/>
          <a:lstStyle/>
          <a:p>
            <a:pPr>
              <a:defRPr/>
            </a:pPr>
            <a:fld id="{8F3534ED-ECCF-4BCF-BA72-602B0AA6AD8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3">
        <a:schemeClr val="bg2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Group 22" hidden="0"/>
          <p:cNvGrpSpPr/>
          <p:nvPr isPhoto="0" userDrawn="0"/>
        </p:nvGrpSpPr>
        <p:grpSpPr bwMode="auto"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5" name="Freeform 11" hidden="0"/>
            <p:cNvSpPr/>
            <p:nvPr isPhoto="0" userDrawn="0"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 fill="norm" stroke="1" extrusionOk="0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" name="Freeform 12" hidden="0"/>
            <p:cNvSpPr/>
            <p:nvPr isPhoto="0" userDrawn="0"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 fill="norm" stroke="1" extrusionOk="0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" name="Freeform 13" hidden="0"/>
            <p:cNvSpPr/>
            <p:nvPr isPhoto="0" userDrawn="0"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 fill="norm" stroke="1" extrusionOk="0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" name="Freeform 14" hidden="0"/>
            <p:cNvSpPr/>
            <p:nvPr isPhoto="0" userDrawn="0"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 fill="norm" stroke="1" extrusionOk="0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" name="Freeform 15" hidden="0"/>
            <p:cNvSpPr/>
            <p:nvPr isPhoto="0" userDrawn="0"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 fill="norm" stroke="1" extrusionOk="0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" name="Freeform 16" hidden="0"/>
            <p:cNvSpPr/>
            <p:nvPr isPhoto="0" userDrawn="0"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 fill="norm" stroke="1" extrusionOk="0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7" hidden="0"/>
            <p:cNvSpPr/>
            <p:nvPr isPhoto="0" userDrawn="0"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 fill="norm" stroke="1" extrusionOk="0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8" hidden="0"/>
            <p:cNvSpPr/>
            <p:nvPr isPhoto="0" userDrawn="0"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 fill="norm" stroke="1" extrusionOk="0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9" hidden="0"/>
            <p:cNvSpPr/>
            <p:nvPr isPhoto="0" userDrawn="0"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 fill="norm" stroke="1" extrusionOk="0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20" hidden="0"/>
            <p:cNvSpPr/>
            <p:nvPr isPhoto="0" userDrawn="0"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 fill="norm" stroke="1" extrusionOk="0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21" hidden="0"/>
            <p:cNvSpPr/>
            <p:nvPr isPhoto="0" userDrawn="0"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 fill="norm" stroke="1" extrusionOk="0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22" hidden="0"/>
            <p:cNvSpPr/>
            <p:nvPr isPhoto="0" userDrawn="0"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 fill="norm" stroke="1" extrusionOk="0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7" name="Group 9" hidden="0"/>
          <p:cNvGrpSpPr/>
          <p:nvPr isPhoto="0" userDrawn="0"/>
        </p:nvGrpSpPr>
        <p:grpSpPr bwMode="auto"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8" name="Freeform 27" hidden="0"/>
            <p:cNvSpPr/>
            <p:nvPr isPhoto="0" userDrawn="0"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 fill="norm" stroke="1" extrusionOk="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28" hidden="0"/>
            <p:cNvSpPr/>
            <p:nvPr isPhoto="0" userDrawn="0"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 fill="norm" stroke="1" extrusionOk="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29" hidden="0"/>
            <p:cNvSpPr/>
            <p:nvPr isPhoto="0" userDrawn="0"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 fill="norm" stroke="1" extrusionOk="0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0" hidden="0"/>
            <p:cNvSpPr/>
            <p:nvPr isPhoto="0" userDrawn="0"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 fill="norm" stroke="1" extrusionOk="0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1" hidden="0"/>
            <p:cNvSpPr/>
            <p:nvPr isPhoto="0" userDrawn="0"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 fill="norm" stroke="1" extrusionOk="0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3" name="Freeform 32" hidden="0"/>
            <p:cNvSpPr/>
            <p:nvPr isPhoto="0" userDrawn="0"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 fill="norm" stroke="1" extrusionOk="0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" name="Freeform 33" hidden="0"/>
            <p:cNvSpPr/>
            <p:nvPr isPhoto="0" userDrawn="0"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 fill="norm" stroke="1" extrusionOk="0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34" hidden="0"/>
            <p:cNvSpPr/>
            <p:nvPr isPhoto="0" userDrawn="0"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 fill="norm" stroke="1" extrusionOk="0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35" hidden="0"/>
            <p:cNvSpPr/>
            <p:nvPr isPhoto="0" userDrawn="0"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 fill="norm" stroke="1" extrusionOk="0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6" hidden="0"/>
            <p:cNvSpPr/>
            <p:nvPr isPhoto="0" userDrawn="0"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 fill="norm" stroke="1" extrusionOk="0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7" hidden="0"/>
            <p:cNvSpPr/>
            <p:nvPr isPhoto="0" userDrawn="0"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 fill="norm" stroke="1" extrusionOk="0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8" hidden="0"/>
            <p:cNvSpPr/>
            <p:nvPr isPhoto="0" userDrawn="0"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 fill="norm" stroke="1" extrusionOk="0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0" name="Rectangle 6" hidden="0"/>
          <p:cNvSpPr/>
          <p:nvPr isPhoto="0" userDrawn="0"/>
        </p:nvSpPr>
        <p:spPr bwMode="auto"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Title 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2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33" name="Date Placeholder 3" hidden="0"/>
          <p:cNvSpPr>
            <a:spLocks noGrp="1"/>
          </p:cNvSpPr>
          <p:nvPr isPhoto="0" userDrawn="0">
            <p:ph type="dt" sz="half" idx="2" hasCustomPrompt="0"/>
          </p:nvPr>
        </p:nvSpPr>
        <p:spPr bwMode="auto"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23B1C8D-DD66-4536-AF1F-69418FD4D399}" type="datetimeFigureOut">
              <a:rPr lang="ru-RU"/>
              <a:t/>
            </a:fld>
            <a:endParaRPr lang="ru-RU"/>
          </a:p>
        </p:txBody>
      </p:sp>
      <p:sp>
        <p:nvSpPr>
          <p:cNvPr id="34" name="Footer Placeholder 4" hidden="0"/>
          <p:cNvSpPr>
            <a:spLocks noGrp="1"/>
          </p:cNvSpPr>
          <p:nvPr isPhoto="0" userDrawn="0">
            <p:ph type="ftr" sz="quarter" idx="3" hasCustomPrompt="0"/>
          </p:nvPr>
        </p:nvSpPr>
        <p:spPr bwMode="auto"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" name="Slide Number Placeholder 5" hidden="0"/>
          <p:cNvSpPr>
            <a:spLocks noGrp="1"/>
          </p:cNvSpPr>
          <p:nvPr isPhoto="0" userDrawn="0">
            <p:ph type="sldNum" sz="quarter" idx="4" hasCustomPrompt="0"/>
          </p:nvPr>
        </p:nvSpPr>
        <p:spPr bwMode="gray">
          <a:xfrm>
            <a:off x="531812" y="787782"/>
            <a:ext cx="7797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8F3534ED-ECCF-4BCF-BA72-602B0AA6AD8C}" type="slidenum">
              <a:rPr lang="ru-RU"/>
              <a:t/>
            </a:fld>
            <a:endParaRPr lang="ru-RU"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>
        <a:spcBef>
          <a:spcPts val="0"/>
        </a:spcBef>
        <a:buNone/>
        <a:defRPr sz="36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>
        <a:defRPr>
          <a:solidFill>
            <a:schemeClr val="tx2"/>
          </a:solidFill>
        </a:defRPr>
      </a:lvl2pPr>
      <a:lvl3pPr>
        <a:defRPr>
          <a:solidFill>
            <a:schemeClr val="tx2"/>
          </a:solidFill>
        </a:defRPr>
      </a:lvl3pPr>
      <a:lvl4pPr>
        <a:defRPr>
          <a:solidFill>
            <a:schemeClr val="tx2"/>
          </a:solidFill>
        </a:defRPr>
      </a:lvl4pPr>
      <a:lvl5pPr>
        <a:defRPr>
          <a:solidFill>
            <a:schemeClr val="tx2"/>
          </a:solidFill>
        </a:defRPr>
      </a:lvl5pPr>
      <a:lvl6pPr>
        <a:defRPr>
          <a:solidFill>
            <a:schemeClr val="tx2"/>
          </a:solidFill>
        </a:defRPr>
      </a:lvl6pPr>
      <a:lvl7pPr>
        <a:defRPr>
          <a:solidFill>
            <a:schemeClr val="tx2"/>
          </a:solidFill>
        </a:defRPr>
      </a:lvl7pPr>
      <a:lvl8pPr>
        <a:defRPr>
          <a:solidFill>
            <a:schemeClr val="tx2"/>
          </a:solidFill>
        </a:defRPr>
      </a:lvl8pPr>
      <a:lvl9pPr>
        <a:defRPr>
          <a:solidFill>
            <a:schemeClr val="tx2"/>
          </a:solidFill>
        </a:defRPr>
      </a:lvl9pPr>
    </p:titleStyle>
    <p:bodyStyle>
      <a:lvl1pPr marL="342900" indent="-342900" algn="l" defTabSz="457200">
        <a:spcBef>
          <a:spcPts val="1000"/>
        </a:spcBef>
        <a:spcAft>
          <a:spcPts val="0"/>
        </a:spcAft>
        <a:buClr>
          <a:schemeClr val="accent1"/>
        </a:buClr>
        <a:buFont typeface="Wingdings 3"/>
        <a:buChar char=""/>
        <a:defRPr sz="18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>
        <a:spcBef>
          <a:spcPts val="1000"/>
        </a:spcBef>
        <a:spcAft>
          <a:spcPts val="0"/>
        </a:spcAft>
        <a:buClr>
          <a:schemeClr val="accent1"/>
        </a:buClr>
        <a:buFont typeface="Wingdings 3"/>
        <a:buChar char=""/>
        <a:defRPr sz="16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>
        <a:spcBef>
          <a:spcPts val="1000"/>
        </a:spcBef>
        <a:spcAft>
          <a:spcPts val="0"/>
        </a:spcAft>
        <a:buClr>
          <a:schemeClr val="accent1"/>
        </a:buClr>
        <a:buFont typeface="Wingdings 3"/>
        <a:buChar char=""/>
        <a:defRPr sz="14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>
        <a:spcBef>
          <a:spcPts val="1000"/>
        </a:spcBef>
        <a:spcAft>
          <a:spcPts val="0"/>
        </a:spcAft>
        <a:buClr>
          <a:schemeClr val="accent1"/>
        </a:buClr>
        <a:buFont typeface="Wingdings 3"/>
        <a:buChar char=""/>
        <a:defRPr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>
        <a:spcBef>
          <a:spcPts val="1000"/>
        </a:spcBef>
        <a:spcAft>
          <a:spcPts val="0"/>
        </a:spcAft>
        <a:buClr>
          <a:schemeClr val="accent1"/>
        </a:buClr>
        <a:buFont typeface="Wingdings 3"/>
        <a:buChar char=""/>
        <a:defRPr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>
        <a:spcBef>
          <a:spcPts val="1000"/>
        </a:spcBef>
        <a:spcAft>
          <a:spcPts val="0"/>
        </a:spcAft>
        <a:buClr>
          <a:schemeClr val="accent1"/>
        </a:buClr>
        <a:buFont typeface="Wingdings 3"/>
        <a:buChar char=""/>
        <a:defRPr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>
        <a:spcBef>
          <a:spcPts val="1000"/>
        </a:spcBef>
        <a:spcAft>
          <a:spcPts val="0"/>
        </a:spcAft>
        <a:buClr>
          <a:schemeClr val="accent1"/>
        </a:buClr>
        <a:buFont typeface="Wingdings 3"/>
        <a:buChar char=""/>
        <a:defRPr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>
        <a:spcBef>
          <a:spcPts val="1000"/>
        </a:spcBef>
        <a:spcAft>
          <a:spcPts val="0"/>
        </a:spcAft>
        <a:buClr>
          <a:schemeClr val="accent1"/>
        </a:buClr>
        <a:buFont typeface="Wingdings 3"/>
        <a:buChar char=""/>
        <a:defRPr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>
        <a:spcBef>
          <a:spcPts val="1000"/>
        </a:spcBef>
        <a:spcAft>
          <a:spcPts val="0"/>
        </a:spcAft>
        <a:buClr>
          <a:schemeClr val="accent1"/>
        </a:buClr>
        <a:buFont typeface="Wingdings 3"/>
        <a:buChar char=""/>
        <a:defRPr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2659600" y="185960"/>
            <a:ext cx="9446675" cy="842739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1800" b="1">
                <a:solidFill>
                  <a:srgbClr val="0070C0"/>
                </a:solidFill>
              </a:rPr>
              <a:t>Государственное бюджетное учреждение здравоохранения города Москвы </a:t>
            </a:r>
            <a:br>
              <a:rPr lang="ru-RU" sz="1800" b="1">
                <a:solidFill>
                  <a:srgbClr val="0070C0"/>
                </a:solidFill>
              </a:rPr>
            </a:br>
            <a:r>
              <a:rPr lang="ru-RU" sz="1800" b="1">
                <a:solidFill>
                  <a:srgbClr val="0070C0"/>
                </a:solidFill>
              </a:rPr>
              <a:t> «</a:t>
            </a:r>
            <a:r>
              <a:rPr lang="ru-RU" sz="1800" b="1">
                <a:solidFill>
                  <a:srgbClr val="0070C0"/>
                </a:solidFill>
              </a:rPr>
              <a:t>Вороновская</a:t>
            </a:r>
            <a:r>
              <a:rPr lang="ru-RU" sz="1800" b="1">
                <a:solidFill>
                  <a:srgbClr val="0070C0"/>
                </a:solidFill>
              </a:rPr>
              <a:t> больница ДЗМ» </a:t>
            </a:r>
            <a:br>
              <a:rPr lang="ru-RU" sz="1800"/>
            </a:br>
            <a:endParaRPr lang="ru-RU" sz="1800"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2589212" y="1314450"/>
            <a:ext cx="8915400" cy="4596772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ru-RU" sz="3200" b="1">
                <a:solidFill>
                  <a:schemeClr val="accent5">
                    <a:lumMod val="50000"/>
                  </a:schemeClr>
                </a:solidFill>
              </a:rPr>
              <a:t>Профилактика онкологических заболеваний или как жить без страха?</a:t>
            </a:r>
            <a:endParaRPr/>
          </a:p>
        </p:txBody>
      </p:sp>
      <p:pic>
        <p:nvPicPr>
          <p:cNvPr id="6" name="Рисунок 3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1695450" y="100235"/>
            <a:ext cx="893762" cy="1214215"/>
          </a:xfrm>
          <a:prstGeom prst="rect">
            <a:avLst/>
          </a:prstGeom>
        </p:spPr>
      </p:pic>
      <p:pic>
        <p:nvPicPr>
          <p:cNvPr id="7" name="Рисунок 4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>
            <a:off x="2514600" y="2773560"/>
            <a:ext cx="8990012" cy="38082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5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0" y="1082450"/>
            <a:ext cx="1390335" cy="14499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7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>
            <a:off x="5991497" y="1082450"/>
            <a:ext cx="1254034" cy="135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1790543" y="152674"/>
            <a:ext cx="10001249" cy="11239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Рак </a:t>
            </a:r>
            <a:r>
              <a:rPr lang="ru-RU" sz="2800">
                <a:latin typeface="Times New Roman"/>
                <a:cs typeface="Times New Roman"/>
              </a:rPr>
              <a:t>– это злокачественная опухоль, которая может развиваться из любой клетки нашего организма. </a:t>
            </a:r>
            <a:endParaRPr/>
          </a:p>
        </p:txBody>
      </p:sp>
      <p:sp>
        <p:nvSpPr>
          <p:cNvPr id="7" name="Объект 4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1045029" y="1082450"/>
            <a:ext cx="11146971" cy="5631859"/>
          </a:xfrm>
        </p:spPr>
        <p:txBody>
          <a:bodyPr numCol="2"/>
          <a:lstStyle/>
          <a:p>
            <a:pPr marL="0" indent="0" algn="ctr">
              <a:buNone/>
              <a:defRPr/>
            </a:pPr>
            <a:r>
              <a:rPr lang="ru-RU"/>
              <a:t> </a:t>
            </a:r>
            <a:r>
              <a:rPr lang="ru-RU" sz="2800" b="1" u="sng">
                <a:latin typeface="Times New Roman"/>
                <a:cs typeface="Times New Roman"/>
              </a:rPr>
              <a:t>Мужчины</a:t>
            </a:r>
            <a:endParaRPr lang="ru-RU" b="1" u="sng"/>
          </a:p>
          <a:p>
            <a:pPr>
              <a:defRPr/>
            </a:pPr>
            <a:r>
              <a:rPr lang="ru-RU"/>
              <a:t>Среди </a:t>
            </a:r>
            <a:r>
              <a:rPr lang="ru-RU"/>
              <a:t>онкодиагнозов</a:t>
            </a:r>
            <a:r>
              <a:rPr lang="ru-RU"/>
              <a:t> на первом месте рак легкого.</a:t>
            </a:r>
            <a:endParaRPr/>
          </a:p>
          <a:p>
            <a:pPr marL="0" indent="0">
              <a:buNone/>
              <a:defRPr/>
            </a:pPr>
            <a:r>
              <a:rPr lang="ru-RU" b="1"/>
              <a:t>Диагностика:</a:t>
            </a:r>
            <a:r>
              <a:rPr lang="ru-RU"/>
              <a:t> флюорография раз в год, </a:t>
            </a:r>
            <a:r>
              <a:rPr lang="ru-RU"/>
              <a:t>диспанцеризация</a:t>
            </a:r>
            <a:r>
              <a:rPr lang="ru-RU"/>
              <a:t>.</a:t>
            </a:r>
            <a:endParaRPr/>
          </a:p>
          <a:p>
            <a:pPr>
              <a:defRPr/>
            </a:pPr>
            <a:r>
              <a:rPr lang="ru-RU"/>
              <a:t>На втором месте – рак предстательной железы </a:t>
            </a:r>
            <a:endParaRPr/>
          </a:p>
          <a:p>
            <a:pPr marL="0" indent="0">
              <a:buNone/>
              <a:defRPr/>
            </a:pPr>
            <a:r>
              <a:rPr lang="ru-RU"/>
              <a:t> </a:t>
            </a:r>
            <a:r>
              <a:rPr lang="ru-RU" b="1"/>
              <a:t>Диагностика: </a:t>
            </a:r>
            <a:r>
              <a:rPr lang="ru-RU"/>
              <a:t>тест на ПСА (простат-специфический антиген).</a:t>
            </a:r>
            <a:endParaRPr/>
          </a:p>
          <a:p>
            <a:pPr>
              <a:defRPr/>
            </a:pPr>
            <a:r>
              <a:rPr lang="ru-RU"/>
              <a:t>Третье место – рак кожи.</a:t>
            </a:r>
            <a:endParaRPr/>
          </a:p>
          <a:p>
            <a:pPr marL="0" indent="0">
              <a:buNone/>
              <a:defRPr/>
            </a:pPr>
            <a:r>
              <a:rPr lang="ru-RU" b="1"/>
              <a:t>Диагностика: </a:t>
            </a:r>
            <a:r>
              <a:rPr lang="ru-RU"/>
              <a:t>обследование у дерматолога при появлении новых родинок и других новообразований. </a:t>
            </a:r>
            <a:endParaRPr/>
          </a:p>
          <a:p>
            <a:pPr marL="0" indent="0" algn="ctr">
              <a:buNone/>
              <a:defRPr/>
            </a:pPr>
            <a:r>
              <a:rPr lang="ru-RU" b="1"/>
              <a:t>          А также исследование гастроскопии и </a:t>
            </a:r>
            <a:r>
              <a:rPr lang="ru-RU" b="1"/>
              <a:t>колоноскопии</a:t>
            </a:r>
            <a:r>
              <a:rPr lang="ru-RU" b="1"/>
              <a:t>!  </a:t>
            </a:r>
            <a:endParaRPr lang="ru-RU" b="1"/>
          </a:p>
          <a:p>
            <a:pPr marL="0" indent="0" algn="ctr">
              <a:buNone/>
              <a:defRPr/>
            </a:pPr>
            <a:r>
              <a:rPr lang="ru-RU" sz="2800" b="1" u="sng">
                <a:latin typeface="Times New Roman"/>
                <a:cs typeface="Times New Roman"/>
              </a:rPr>
              <a:t>Женщины</a:t>
            </a:r>
            <a:r>
              <a:rPr lang="ru-RU" sz="2800"/>
              <a:t> </a:t>
            </a:r>
            <a:endParaRPr/>
          </a:p>
          <a:p>
            <a:pPr>
              <a:defRPr/>
            </a:pPr>
            <a:r>
              <a:rPr lang="ru-RU" sz="2800"/>
              <a:t> </a:t>
            </a:r>
            <a:r>
              <a:rPr lang="ru-RU"/>
              <a:t>На первом месте по  распространённости – рак груди. </a:t>
            </a:r>
            <a:endParaRPr/>
          </a:p>
          <a:p>
            <a:pPr marL="0" indent="0">
              <a:buNone/>
              <a:defRPr/>
            </a:pPr>
            <a:r>
              <a:rPr lang="ru-RU" b="1"/>
              <a:t>Диагностика: </a:t>
            </a:r>
            <a:r>
              <a:rPr lang="ru-RU"/>
              <a:t>с 25 лет 1 раз в 2 года – УЗИ груди. С 40 лет – маммография и УЗИ 1 раз в 1,5 года. </a:t>
            </a:r>
            <a:endParaRPr/>
          </a:p>
          <a:p>
            <a:pPr>
              <a:defRPr/>
            </a:pPr>
            <a:r>
              <a:rPr lang="ru-RU"/>
              <a:t>На втором месте – меланома и другие новообразования кожи. </a:t>
            </a:r>
            <a:endParaRPr/>
          </a:p>
          <a:p>
            <a:pPr marL="0" indent="0">
              <a:buNone/>
              <a:defRPr/>
            </a:pPr>
            <a:r>
              <a:rPr lang="ru-RU" b="1"/>
              <a:t>Диагностика: </a:t>
            </a:r>
            <a:r>
              <a:rPr lang="ru-RU"/>
              <a:t>обследование у дерматолога при появлении новых родинок и других новообразований. </a:t>
            </a:r>
            <a:endParaRPr lang="ru-RU"/>
          </a:p>
          <a:p>
            <a:pPr>
              <a:defRPr/>
            </a:pPr>
            <a:r>
              <a:rPr lang="ru-RU" b="1"/>
              <a:t>Третьн</a:t>
            </a:r>
            <a:r>
              <a:rPr lang="ru-RU" b="1"/>
              <a:t> место – рак матки.</a:t>
            </a:r>
            <a:endParaRPr/>
          </a:p>
          <a:p>
            <a:pPr marL="0" indent="0">
              <a:buNone/>
              <a:defRPr/>
            </a:pPr>
            <a:r>
              <a:rPr lang="ru-RU" b="1"/>
              <a:t>Диагностика: </a:t>
            </a:r>
            <a:r>
              <a:rPr lang="ru-RU"/>
              <a:t>осмотр гинеколога, влагалищный мазок  раз в год.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931987" y="600074"/>
            <a:ext cx="11069514" cy="82427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>
                <a:latin typeface="Times New Roman"/>
                <a:cs typeface="Times New Roman"/>
              </a:rPr>
              <a:t>Повышающие риски </a:t>
            </a:r>
            <a:endParaRPr lang="ru-RU" b="1">
              <a:latin typeface="Times New Roman"/>
              <a:cs typeface="Times New Roman"/>
            </a:endParaRPr>
          </a:p>
        </p:txBody>
      </p:sp>
      <p:graphicFrame>
        <p:nvGraphicFramePr>
          <p:cNvPr id="5" name="Диаграмма 5" hidden="0"/>
          <p:cNvGraphicFramePr>
            <a:graphicFrameLocks xmlns:a="http://schemas.openxmlformats.org/drawingml/2006/main"/>
          </p:cNvGraphicFramePr>
          <p:nvPr isPhoto="0" userDrawn="0"/>
        </p:nvGraphicFramePr>
        <p:xfrm>
          <a:off x="773723" y="1424353"/>
          <a:ext cx="11094428" cy="5250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Arial"/>
        <a:cs typeface="Arial"/>
      </a:majorFont>
      <a:minorFont>
        <a:latin typeface="Century Gothic"/>
        <a:ea typeface="Arial"/>
        <a:cs typeface="Arial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0</Words>
  <Application>ONLYOFFICE/6.2.0.123</Application>
  <DocSecurity>0</DocSecurity>
  <PresentationFormat>Широкоэкранный</PresentationFormat>
  <Paragraphs>0</Paragraphs>
  <Slides>5</Slides>
  <Notes>5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Theme 1</vt:lpstr>
      <vt:lpstr>Slide 1</vt:lpstr>
      <vt:lpstr>Slide 2</vt:lpstr>
      <vt:lpstr>Slide 3</vt:lpstr>
      <vt:lpstr>Slide 4</vt:lpstr>
      <vt:lpstr>Slide 5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Повышающие риски </dc:title>
  <dc:subject/>
  <dc:creator>Пользователь</dc:creator>
  <cp:keywords/>
  <dc:description/>
  <dc:identifier/>
  <dc:language/>
  <cp:lastModifiedBy>Аноним</cp:lastModifiedBy>
  <cp:revision>10</cp:revision>
  <dcterms:created xsi:type="dcterms:W3CDTF">2018-06-04T10:50:17Z</dcterms:created>
  <dcterms:modified xsi:type="dcterms:W3CDTF">2021-07-14T12:13:28Z</dcterms:modified>
  <cp:category/>
  <cp:contentStatus/>
  <cp:version/>
</cp:coreProperties>
</file>