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Layouts/slideLayout18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ru-RU"/>
    </a:defPPr>
    <a:lvl1pPr algn="ctr">
      <a:lnSpc>
        <a:spcPct val="90000"/>
      </a:lnSpc>
      <a:spcBef>
        <a:spcPts val="0"/>
      </a:spcBef>
      <a:spcAft>
        <a:spcPts val="0"/>
      </a:spcAft>
      <a:defRPr sz="2400" b="1">
        <a:solidFill>
          <a:schemeClr val="tx2"/>
        </a:solidFill>
        <a:latin typeface="Times New Roman"/>
        <a:ea typeface="Arial"/>
        <a:cs typeface="Arial"/>
      </a:defRPr>
    </a:lvl1pPr>
    <a:lvl2pPr marL="457200" algn="ctr">
      <a:lnSpc>
        <a:spcPct val="90000"/>
      </a:lnSpc>
      <a:spcBef>
        <a:spcPts val="0"/>
      </a:spcBef>
      <a:spcAft>
        <a:spcPts val="0"/>
      </a:spcAft>
      <a:defRPr sz="2400" b="1">
        <a:solidFill>
          <a:schemeClr val="tx2"/>
        </a:solidFill>
        <a:latin typeface="Times New Roman"/>
        <a:ea typeface="Arial"/>
        <a:cs typeface="Arial"/>
      </a:defRPr>
    </a:lvl2pPr>
    <a:lvl3pPr marL="914400" algn="ctr">
      <a:lnSpc>
        <a:spcPct val="90000"/>
      </a:lnSpc>
      <a:spcBef>
        <a:spcPts val="0"/>
      </a:spcBef>
      <a:spcAft>
        <a:spcPts val="0"/>
      </a:spcAft>
      <a:defRPr sz="2400" b="1">
        <a:solidFill>
          <a:schemeClr val="tx2"/>
        </a:solidFill>
        <a:latin typeface="Times New Roman"/>
        <a:ea typeface="Arial"/>
        <a:cs typeface="Arial"/>
      </a:defRPr>
    </a:lvl3pPr>
    <a:lvl4pPr marL="1371600" algn="ctr">
      <a:lnSpc>
        <a:spcPct val="90000"/>
      </a:lnSpc>
      <a:spcBef>
        <a:spcPts val="0"/>
      </a:spcBef>
      <a:spcAft>
        <a:spcPts val="0"/>
      </a:spcAft>
      <a:defRPr sz="2400" b="1">
        <a:solidFill>
          <a:schemeClr val="tx2"/>
        </a:solidFill>
        <a:latin typeface="Times New Roman"/>
        <a:ea typeface="Arial"/>
        <a:cs typeface="Arial"/>
      </a:defRPr>
    </a:lvl4pPr>
    <a:lvl5pPr marL="1828800" algn="ctr">
      <a:lnSpc>
        <a:spcPct val="90000"/>
      </a:lnSpc>
      <a:spcBef>
        <a:spcPts val="0"/>
      </a:spcBef>
      <a:spcAft>
        <a:spcPts val="0"/>
      </a:spcAft>
      <a:defRPr sz="2400" b="1">
        <a:solidFill>
          <a:schemeClr val="tx2"/>
        </a:solidFill>
        <a:latin typeface="Times New Roman"/>
        <a:ea typeface="Arial"/>
        <a:cs typeface="Arial"/>
      </a:defRPr>
    </a:lvl5pPr>
    <a:lvl6pPr marL="2286000" algn="l" defTabSz="457200">
      <a:defRPr sz="2400" b="1">
        <a:solidFill>
          <a:schemeClr val="tx2"/>
        </a:solidFill>
        <a:latin typeface="Times New Roman"/>
        <a:ea typeface="Arial"/>
        <a:cs typeface="Arial"/>
      </a:defRPr>
    </a:lvl6pPr>
    <a:lvl7pPr marL="2743200" algn="l" defTabSz="457200">
      <a:defRPr sz="2400" b="1">
        <a:solidFill>
          <a:schemeClr val="tx2"/>
        </a:solidFill>
        <a:latin typeface="Times New Roman"/>
        <a:ea typeface="Arial"/>
        <a:cs typeface="Arial"/>
      </a:defRPr>
    </a:lvl7pPr>
    <a:lvl8pPr marL="3200400" algn="l" defTabSz="457200">
      <a:defRPr sz="2400" b="1">
        <a:solidFill>
          <a:schemeClr val="tx2"/>
        </a:solidFill>
        <a:latin typeface="Times New Roman"/>
        <a:ea typeface="Arial"/>
        <a:cs typeface="Arial"/>
      </a:defRPr>
    </a:lvl8pPr>
    <a:lvl9pPr marL="3657600" algn="l" defTabSz="457200">
      <a:defRPr sz="2400" b="1">
        <a:solidFill>
          <a:schemeClr val="tx2"/>
        </a:solidFill>
        <a:latin typeface="Times New Roman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presProps" Target="presProps.xml" /><Relationship Id="rId34" Type="http://schemas.openxmlformats.org/officeDocument/2006/relationships/tableStyles" Target="tableStyles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6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224FA-735F-224E-AE57-3DD7C1C3F06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FD0A4-1801-6C44-8104-8CA2C1006B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515100" y="609600"/>
            <a:ext cx="1943100" cy="5486400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685800" y="609600"/>
            <a:ext cx="5676900" cy="548640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32AC7-8F13-4146-B764-1B09CC256B5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1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685800" y="609600"/>
            <a:ext cx="7772400" cy="54864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5F190-AA20-7047-9FB0-1901641F805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chart" userDrawn="1">
  <p:cSld name="Заголовок и диаграмм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0" y="609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Диаграмма 2" hidden="0"/>
          <p:cNvSpPr>
            <a:spLocks noGrp="1"/>
          </p:cNvSpPr>
          <p:nvPr isPhoto="0" userDrawn="0">
            <p:ph type="chart" idx="1" hasCustomPrompt="0"/>
          </p:nvPr>
        </p:nvSpPr>
        <p:spPr bwMode="auto">
          <a:xfrm>
            <a:off x="685800" y="1981200"/>
            <a:ext cx="7772400" cy="4114800"/>
          </a:xfrm>
        </p:spPr>
        <p:txBody>
          <a:bodyPr/>
          <a:lstStyle/>
          <a:p>
            <a:pPr lvl="0">
              <a:defRPr/>
            </a:pPr>
            <a:endParaRPr lang="ru-RU"/>
          </a:p>
        </p:txBody>
      </p:sp>
      <p:sp>
        <p:nvSpPr>
          <p:cNvPr id="6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BCB23-0F75-4440-A75B-50CAE2EDD45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AndChart" userDrawn="1">
  <p:cSld name="Заголовок, текст и диаграмм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0" y="609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685800" y="1981200"/>
            <a:ext cx="3810000" cy="41148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иаграмма 3" hidden="0"/>
          <p:cNvSpPr>
            <a:spLocks noGrp="1"/>
          </p:cNvSpPr>
          <p:nvPr isPhoto="0" userDrawn="0">
            <p:ph type="chart" sz="half" idx="2" hasCustomPrompt="0"/>
          </p:nvPr>
        </p:nvSpPr>
        <p:spPr bwMode="auto">
          <a:xfrm>
            <a:off x="4648200" y="1981200"/>
            <a:ext cx="3810000" cy="4114800"/>
          </a:xfrm>
        </p:spPr>
        <p:txBody>
          <a:bodyPr/>
          <a:lstStyle/>
          <a:p>
            <a:pPr lvl="0">
              <a:defRPr/>
            </a:pPr>
            <a:endParaRPr lang="ru-RU"/>
          </a:p>
        </p:txBody>
      </p:sp>
      <p:sp>
        <p:nvSpPr>
          <p:cNvPr id="7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78F3B-D702-F743-8452-CA405819147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fourObj" userDrawn="1">
  <p:cSld name="Заголовок и четыре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sz="quarter" hasCustomPrompt="0"/>
          </p:nvPr>
        </p:nvSpPr>
        <p:spPr bwMode="auto">
          <a:xfrm>
            <a:off x="4572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quarter" idx="1" hasCustomPrompt="0"/>
          </p:nvPr>
        </p:nvSpPr>
        <p:spPr bwMode="auto">
          <a:xfrm>
            <a:off x="457200" y="1600200"/>
            <a:ext cx="4038600" cy="21859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Содержимое 3" hidden="0"/>
          <p:cNvSpPr>
            <a:spLocks noGrp="1"/>
          </p:cNvSpPr>
          <p:nvPr isPhoto="0" userDrawn="0">
            <p:ph sz="quarter" idx="2" hasCustomPrompt="0"/>
          </p:nvPr>
        </p:nvSpPr>
        <p:spPr bwMode="auto">
          <a:xfrm>
            <a:off x="4648200" y="1600200"/>
            <a:ext cx="4038600" cy="21859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Содержимое 4" hidden="0"/>
          <p:cNvSpPr>
            <a:spLocks noGrp="1"/>
          </p:cNvSpPr>
          <p:nvPr isPhoto="0" userDrawn="0">
            <p:ph sz="quarter" idx="3" hasCustomPrompt="0"/>
          </p:nvPr>
        </p:nvSpPr>
        <p:spPr bwMode="auto">
          <a:xfrm>
            <a:off x="457200" y="3938588"/>
            <a:ext cx="4038600" cy="218757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8" name="Содержимое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48200" y="3938588"/>
            <a:ext cx="4038600" cy="218757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9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F1122-039A-6F48-AAD1-4C528B347B9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OverTx" userDrawn="1">
  <p:cSld name="Заголовок и объект над текстом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457200" y="1600200"/>
            <a:ext cx="8229600" cy="21859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457200" y="3938588"/>
            <a:ext cx="8229600" cy="218757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CE0F6-2682-2D43-A916-1B1FC671856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AndTwoObj" userDrawn="1">
  <p:cSld name="Заголовок, 1 большой объект и 2 маленьких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Содержимое 3" hidden="0"/>
          <p:cNvSpPr>
            <a:spLocks noGrp="1"/>
          </p:cNvSpPr>
          <p:nvPr isPhoto="0" userDrawn="0">
            <p:ph sz="quarter" idx="2" hasCustomPrompt="0"/>
          </p:nvPr>
        </p:nvSpPr>
        <p:spPr bwMode="auto">
          <a:xfrm>
            <a:off x="4648200" y="1600200"/>
            <a:ext cx="4038600" cy="21859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Содержимое 4" hidden="0"/>
          <p:cNvSpPr>
            <a:spLocks noGrp="1"/>
          </p:cNvSpPr>
          <p:nvPr isPhoto="0" userDrawn="0">
            <p:ph sz="quarter" idx="3" hasCustomPrompt="0"/>
          </p:nvPr>
        </p:nvSpPr>
        <p:spPr bwMode="auto">
          <a:xfrm>
            <a:off x="4648200" y="3938588"/>
            <a:ext cx="4038600" cy="218757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8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07610-DF30-5148-9AF5-E8B09F6CECA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AndObj" userDrawn="1">
  <p:cSld name="Заголовок, текст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5800" y="609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685800" y="1981200"/>
            <a:ext cx="3810000" cy="41148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Содержимое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648200" y="1981200"/>
            <a:ext cx="3810000" cy="41148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22C69-DED1-9A4A-BCD0-4CA14286C97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Defaul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5E1F4-729A-854C-BD28-8A770DA28B9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B3380-0AA7-5044-B033-40061E53C23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Содержимое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B3F09-AEAC-394F-B649-146FDF46FC1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Содержимое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9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615B5-C282-E848-8E36-5F8BEE6726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4F9CB-2101-7140-A1C4-7B628998E7E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D26C3-2705-CA40-8E83-3FD24E7C110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975EE-C13E-8A45-B2EA-93A1FC307C4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Rectangle 4" hidden="0"/>
          <p:cNvSpPr>
            <a:spLocks noChangeArrowheads="1" noGrp="1"/>
          </p:cNvSpPr>
          <p:nvPr isPhoto="0" userDrawn="0">
            <p:ph type="dt" sz="half" idx="10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 hidden="0"/>
          <p:cNvSpPr>
            <a:spLocks noChangeArrowheads="1" noGrp="1"/>
          </p:cNvSpPr>
          <p:nvPr isPhoto="0" userDrawn="0">
            <p:ph type="ftr" sz="quarter" idx="11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 hidden="0"/>
          <p:cNvSpPr>
            <a:spLocks noChangeArrowheads="1" noGrp="1"/>
          </p:cNvSpPr>
          <p:nvPr isPhoto="0" userDrawn="0">
            <p:ph type="sldNum" sz="quarter" idx="12" hasCustomPrompt="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8A39C-D5CF-154A-99E5-D511D6E993E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 hidden="0"/>
          <p:cNvSpPr>
            <a:spLocks noChangeArrowheads="1" noGrp="1"/>
          </p:cNvSpPr>
          <p:nvPr isPhoto="0" userDrawn="0">
            <p:ph type="title" hasCustomPrompt="0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Щелчок правит образец заголовка</a:t>
            </a:r>
            <a:endParaRPr/>
          </a:p>
        </p:txBody>
      </p:sp>
      <p:sp>
        <p:nvSpPr>
          <p:cNvPr id="5" name="Rectangle 3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Щелчок правит 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Rectangle 4" hidden="0"/>
          <p:cNvSpPr>
            <a:spLocks noChangeArrowheads="1" noGrp="1"/>
          </p:cNvSpPr>
          <p:nvPr isPhoto="0" userDrawn="0">
            <p:ph type="dt" sz="half" idx="2" hasCustomPrompt="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 hidden="0"/>
          <p:cNvSpPr>
            <a:spLocks noChangeArrowheads="1" noGrp="1"/>
          </p:cNvSpPr>
          <p:nvPr isPhoto="0" userDrawn="0">
            <p:ph type="ftr" sz="quarter" idx="3" hasCustomPrompt="0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 hidden="0"/>
          <p:cNvSpPr>
            <a:spLocks noChangeArrowheads="1" noGrp="1"/>
          </p:cNvSpPr>
          <p:nvPr isPhoto="0" userDrawn="0">
            <p:ph type="sldNum" sz="quarter" idx="4" hasCustomPrompt="0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AA483107-EFD3-D149-A913-222480F8AB25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+mj-lt"/>
          <a:ea typeface="Arial"/>
          <a:cs typeface="Arial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Times New Roman"/>
          <a:ea typeface="Arial"/>
          <a:cs typeface="Arial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Times New Roman"/>
          <a:ea typeface="Arial"/>
          <a:cs typeface="Arial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Times New Roman"/>
          <a:ea typeface="Arial"/>
          <a:cs typeface="Arial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Times New Roman"/>
          <a:ea typeface="Arial"/>
          <a:cs typeface="Arial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Times New Roman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Times New Roman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Times New Roman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Char char="•"/>
        <a:defRPr sz="3200">
          <a:solidFill>
            <a:schemeClr val="tx1"/>
          </a:solidFill>
          <a:latin typeface="+mn-lt"/>
          <a:ea typeface="Arial"/>
          <a:cs typeface="Arial"/>
        </a:defRPr>
      </a:lvl1pPr>
      <a:lvl2pPr marL="742950" indent="-285750" algn="l">
        <a:spcBef>
          <a:spcPts val="0"/>
        </a:spcBef>
        <a:spcAft>
          <a:spcPts val="0"/>
        </a:spcAft>
        <a:buChar char="–"/>
        <a:defRPr sz="2800">
          <a:solidFill>
            <a:schemeClr val="tx1"/>
          </a:solidFill>
          <a:latin typeface="+mn-lt"/>
          <a:ea typeface="Arial"/>
        </a:defRPr>
      </a:lvl2pPr>
      <a:lvl3pPr marL="1143000" indent="-228600" algn="l">
        <a:spcBef>
          <a:spcPts val="0"/>
        </a:spcBef>
        <a:spcAft>
          <a:spcPts val="0"/>
        </a:spcAft>
        <a:buChar char="•"/>
        <a:defRPr sz="2400">
          <a:solidFill>
            <a:schemeClr val="tx1"/>
          </a:solidFill>
          <a:latin typeface="+mn-lt"/>
          <a:ea typeface="Arial"/>
        </a:defRPr>
      </a:lvl3pPr>
      <a:lvl4pPr marL="1600200" indent="-228600" algn="l">
        <a:spcBef>
          <a:spcPts val="0"/>
        </a:spcBef>
        <a:spcAft>
          <a:spcPts val="0"/>
        </a:spcAft>
        <a:buChar char="–"/>
        <a:defRPr sz="2000">
          <a:solidFill>
            <a:schemeClr val="tx1"/>
          </a:solidFill>
          <a:latin typeface="+mn-lt"/>
          <a:ea typeface="Arial"/>
        </a:defRPr>
      </a:lvl4pPr>
      <a:lvl5pPr marL="20574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  <a:ea typeface="Arial"/>
        </a:defRPr>
      </a:lvl5pPr>
      <a:lvl6pPr marL="25146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5" hidden="0"/>
          <p:cNvSpPr>
            <a:spLocks noChangeArrowheads="1"/>
          </p:cNvSpPr>
          <p:nvPr isPhoto="0" userDrawn="0"/>
        </p:nvSpPr>
        <p:spPr bwMode="auto">
          <a:xfrm>
            <a:off x="422275" y="1221938"/>
            <a:ext cx="8569325" cy="258532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ru-RU" sz="600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6600" b="0">
                <a:solidFill>
                  <a:srgbClr val="000000"/>
                </a:solidFill>
                <a:latin typeface="Cochin"/>
                <a:cs typeface="Cochin"/>
              </a:rPr>
              <a:t>СТОП-ИНСУЛЬТ</a:t>
            </a:r>
            <a:endParaRPr lang="ru-RU" sz="6600" b="0">
              <a:solidFill>
                <a:srgbClr val="000000"/>
              </a:solidFill>
              <a:latin typeface="Cochin"/>
              <a:cs typeface="Cochin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ru-RU" sz="360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5" name="Изображение 2" descr="горячая линия .jp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3384263"/>
            <a:ext cx="9148936" cy="3473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Инсульт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185936" y="1988840"/>
            <a:ext cx="3810000" cy="4114800"/>
          </a:xfrm>
        </p:spPr>
        <p:txBody>
          <a:bodyPr/>
          <a:lstStyle/>
          <a:p>
            <a:pPr>
              <a:defRPr/>
            </a:pPr>
            <a:r>
              <a:rPr lang="ru-RU"/>
              <a:t>Память</a:t>
            </a:r>
            <a:endParaRPr/>
          </a:p>
          <a:p>
            <a:pPr>
              <a:defRPr/>
            </a:pPr>
            <a:r>
              <a:rPr lang="ru-RU"/>
              <a:t>Мышление</a:t>
            </a:r>
            <a:endParaRPr/>
          </a:p>
          <a:p>
            <a:pPr>
              <a:defRPr/>
            </a:pPr>
            <a:r>
              <a:rPr lang="ru-RU"/>
              <a:t>Движение</a:t>
            </a:r>
            <a:endParaRPr/>
          </a:p>
          <a:p>
            <a:pPr>
              <a:defRPr/>
            </a:pPr>
            <a:r>
              <a:rPr lang="ru-RU"/>
              <a:t>Чувствительность</a:t>
            </a:r>
            <a:endParaRPr/>
          </a:p>
          <a:p>
            <a:pPr>
              <a:defRPr/>
            </a:pPr>
            <a:r>
              <a:rPr lang="ru-RU"/>
              <a:t>Речь</a:t>
            </a:r>
            <a:endParaRPr/>
          </a:p>
          <a:p>
            <a:pPr>
              <a:defRPr/>
            </a:pPr>
            <a:r>
              <a:rPr lang="ru-RU"/>
              <a:t>Работа других органов</a:t>
            </a:r>
            <a:endParaRPr lang="ru-RU"/>
          </a:p>
        </p:txBody>
      </p:sp>
      <p:pic>
        <p:nvPicPr>
          <p:cNvPr id="6" name="Диаграмма 4" hidden="0"/>
          <p:cNvPicPr>
            <a:picLocks noChangeAspect="1" noGrp="1"/>
          </p:cNvPicPr>
          <p:nvPr isPhoto="0" userDrawn="0">
            <p:ph type="chart" sz="half" idx="2" hasCustomPrompt="0"/>
          </p:nvPr>
        </p:nvPicPr>
        <p:blipFill>
          <a:blip r:embed="rId2"/>
          <a:stretch/>
        </p:blipFill>
        <p:spPr bwMode="auto">
          <a:xfrm>
            <a:off x="3851920" y="2204864"/>
            <a:ext cx="5112693" cy="340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Если человеку стало плохо</a:t>
            </a:r>
            <a:endParaRPr lang="ru-RU"/>
          </a:p>
        </p:txBody>
      </p:sp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485484" y="1981200"/>
            <a:ext cx="617303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Снимок экрана 2017-02-14 в 6.27.34.p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-10208" t="0" r="-10207" b="0"/>
          <a:stretch/>
        </p:blipFill>
        <p:spPr bwMode="auto">
          <a:prstGeom prst="rect">
            <a:avLst/>
          </a:prstGeom>
        </p:spPr>
      </p:pic>
      <p:pic>
        <p:nvPicPr>
          <p:cNvPr id="5" name="Содержимое 4" descr="Снимок экрана 2017-02-14 в 6.34.31.png" hidden="0"/>
          <p:cNvPicPr>
            <a:picLocks noChangeAspect="1"/>
          </p:cNvPicPr>
          <p:nvPr isPhoto="0" userDrawn="0"/>
        </p:nvPicPr>
        <p:blipFill>
          <a:blip r:embed="rId3"/>
          <a:srcRect l="12277" t="21811" r="14105" b="25103"/>
          <a:stretch/>
        </p:blipFill>
        <p:spPr bwMode="auto">
          <a:xfrm>
            <a:off x="2987824" y="293217"/>
            <a:ext cx="3154040" cy="12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нимок экрана 2017-02-14 в 6.31.04.p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-9795" t="0" r="-9795" b="0"/>
          <a:stretch/>
        </p:blipFill>
        <p:spPr bwMode="auto">
          <a:prstGeom prst="rect">
            <a:avLst/>
          </a:prstGeom>
        </p:spPr>
      </p:pic>
      <p:pic>
        <p:nvPicPr>
          <p:cNvPr id="5" name="Содержимое 4" descr="Снимок экрана 2017-02-14 в 6.34.31.png" hidden="0"/>
          <p:cNvPicPr>
            <a:picLocks noChangeAspect="1"/>
          </p:cNvPicPr>
          <p:nvPr isPhoto="0" userDrawn="0"/>
        </p:nvPicPr>
        <p:blipFill>
          <a:blip r:embed="rId3"/>
          <a:srcRect l="12277" t="21811" r="14105" b="25103"/>
          <a:stretch/>
        </p:blipFill>
        <p:spPr bwMode="auto">
          <a:xfrm>
            <a:off x="2987824" y="293217"/>
            <a:ext cx="3154040" cy="12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нимок экрана 2017-02-14 в 6.32.46.p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-9028" t="0" r="-9028" b="0"/>
          <a:stretch/>
        </p:blipFill>
        <p:spPr bwMode="auto">
          <a:prstGeom prst="rect">
            <a:avLst/>
          </a:prstGeom>
        </p:spPr>
      </p:pic>
      <p:pic>
        <p:nvPicPr>
          <p:cNvPr id="5" name="Содержимое 4" descr="Снимок экрана 2017-02-14 в 6.34.31.png" hidden="0"/>
          <p:cNvPicPr>
            <a:picLocks noChangeAspect="1"/>
          </p:cNvPicPr>
          <p:nvPr isPhoto="0" userDrawn="0"/>
        </p:nvPicPr>
        <p:blipFill>
          <a:blip r:embed="rId3"/>
          <a:srcRect l="12277" t="21811" r="14105" b="25103"/>
          <a:stretch/>
        </p:blipFill>
        <p:spPr bwMode="auto">
          <a:xfrm>
            <a:off x="2987824" y="293217"/>
            <a:ext cx="3154040" cy="12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Снимок экрана 2017-02-14 в 6.49.58.p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-687" r="0" b="33714"/>
          <a:stretch/>
        </p:blipFill>
        <p:spPr bwMode="auto">
          <a:xfrm>
            <a:off x="685800" y="1693334"/>
            <a:ext cx="7772400" cy="3098800"/>
          </a:xfrm>
          <a:prstGeom prst="rect">
            <a:avLst/>
          </a:prstGeom>
        </p:spPr>
      </p:pic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15280" y="4951386"/>
            <a:ext cx="9144000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7200">
                <a:solidFill>
                  <a:srgbClr val="FF0000"/>
                </a:solidFill>
              </a:rPr>
              <a:t>ЗВОНИТЕ 103 !!!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6" name="Содержимое 4" descr="Снимок экрана 2017-02-14 в 6.34.31.png" hidden="0"/>
          <p:cNvPicPr>
            <a:picLocks noChangeAspect="1"/>
          </p:cNvPicPr>
          <p:nvPr isPhoto="0" userDrawn="0"/>
        </p:nvPicPr>
        <p:blipFill>
          <a:blip r:embed="rId3"/>
          <a:srcRect l="12277" t="21811" r="14105" b="25103"/>
          <a:stretch/>
        </p:blipFill>
        <p:spPr bwMode="auto">
          <a:xfrm>
            <a:off x="2987824" y="293217"/>
            <a:ext cx="3154040" cy="12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Поможет распознать инсульт</a:t>
            </a:r>
            <a:endParaRPr lang="ru-RU"/>
          </a:p>
        </p:txBody>
      </p:sp>
      <p:pic>
        <p:nvPicPr>
          <p:cNvPr id="5" name="Содержимое 4" descr="Снимок экрана 2017-02-14 в 6.34.31.p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12278" t="20987" r="13647" b="23456"/>
          <a:stretch/>
        </p:blipFill>
        <p:spPr bwMode="auto">
          <a:xfrm>
            <a:off x="1187624" y="2060848"/>
            <a:ext cx="6739949" cy="2808312"/>
          </a:xfrm>
          <a:prstGeom prst="rect">
            <a:avLst/>
          </a:prstGeom>
        </p:spPr>
      </p:pic>
      <p:sp>
        <p:nvSpPr>
          <p:cNvPr id="6" name="TextBox 6" hidden="0"/>
          <p:cNvSpPr>
            <a:spLocks noAdjustHandles="0" noChangeArrowheads="0"/>
          </p:cNvSpPr>
          <p:nvPr isPhoto="0" userDrawn="0"/>
        </p:nvSpPr>
        <p:spPr bwMode="auto">
          <a:xfrm>
            <a:off x="-32875" y="5356050"/>
            <a:ext cx="9144000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7200">
                <a:solidFill>
                  <a:srgbClr val="FF0000"/>
                </a:solidFill>
              </a:rPr>
              <a:t>ЗВОНИТЕ 103 !!!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До приезда Скорой помощи</a:t>
            </a:r>
            <a:endParaRPr lang="ru-RU"/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12328" y="6427113"/>
            <a:ext cx="9156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</a:rPr>
              <a:t>Запомните время, когда человеку стало плохо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6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485900" y="1981200"/>
            <a:ext cx="6172200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Врачам Скорой помощи сообщить</a:t>
            </a:r>
            <a:endParaRPr lang="ru-RU"/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12328" y="6048232"/>
            <a:ext cx="9156328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</a:rPr>
              <a:t>Время наступления первых признаков болезни</a:t>
            </a:r>
            <a:endParaRPr/>
          </a:p>
          <a:p>
            <a:pPr>
              <a:defRPr/>
            </a:pPr>
            <a:r>
              <a:rPr lang="ru-RU">
                <a:solidFill>
                  <a:srgbClr val="FF0000"/>
                </a:solidFill>
              </a:rPr>
              <a:t>Что было сделано до приезда Скорой помощи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6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486732" y="1981200"/>
            <a:ext cx="6170535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 sz="1800"/>
            </a:pPr>
            <a:r>
              <a:rPr lang="ru-RU" sz="3200">
                <a:ea typeface="Calibri"/>
                <a:cs typeface="Calibri"/>
              </a:rPr>
              <a:t>ЦЕРЕБРАЛЬНЫЙ ИНСУЛЬТ: </a:t>
            </a:r>
            <a:br>
              <a:rPr lang="ru-RU" sz="3200">
                <a:ea typeface="Calibri"/>
                <a:cs typeface="Calibri"/>
              </a:rPr>
            </a:br>
            <a:r>
              <a:rPr lang="ru-RU" sz="3200">
                <a:ea typeface="Calibri"/>
                <a:cs typeface="Calibri"/>
              </a:rPr>
              <a:t>МЕЖДУНАРОДНЫЙ ОПЫТ И ДАННЫЕ ДОКАЗАТЕЛЬНОЙ </a:t>
            </a:r>
            <a:r>
              <a:rPr lang="ru-RU" sz="3200">
                <a:ea typeface="Calibri"/>
                <a:cs typeface="Calibri"/>
              </a:rPr>
              <a:t>МЕДИЦИНЫ</a:t>
            </a:r>
            <a:endParaRPr lang="ru-RU" sz="3200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685800" y="2194520"/>
            <a:ext cx="7772400" cy="4114800"/>
          </a:xfrm>
        </p:spPr>
        <p:txBody>
          <a:bodyPr/>
          <a:lstStyle/>
          <a:p>
            <a:pPr>
              <a:buSzPct val="80000"/>
              <a:defRPr sz="1800"/>
            </a:pPr>
            <a:r>
              <a:rPr lang="ru-RU" sz="2800">
                <a:ea typeface="Calibri"/>
                <a:cs typeface="Calibri"/>
              </a:rPr>
              <a:t>Лечение больных с ОНМК в условиях специализированного отделения достоверно улучшает </a:t>
            </a:r>
            <a:r>
              <a:rPr lang="ru-RU" sz="2800">
                <a:ea typeface="Calibri"/>
                <a:cs typeface="Calibri"/>
              </a:rPr>
              <a:t>исход</a:t>
            </a:r>
            <a:endParaRPr lang="ru-RU" sz="2800">
              <a:ea typeface="Calibri"/>
              <a:cs typeface="Calibri"/>
            </a:endParaRPr>
          </a:p>
          <a:p>
            <a:pPr>
              <a:buSzPct val="80000"/>
              <a:defRPr sz="1800"/>
            </a:pPr>
            <a:r>
              <a:rPr lang="ru-RU" sz="2800">
                <a:ea typeface="Calibri"/>
                <a:cs typeface="Calibri"/>
              </a:rPr>
              <a:t>Лечение больных с ОНМК специалистами </a:t>
            </a:r>
            <a:r>
              <a:rPr lang="ru-RU" sz="2800">
                <a:ea typeface="Calibri"/>
                <a:cs typeface="Calibri"/>
              </a:rPr>
              <a:t>мультидисциплинарной</a:t>
            </a:r>
            <a:r>
              <a:rPr lang="ru-RU" sz="2800">
                <a:ea typeface="Calibri"/>
                <a:cs typeface="Calibri"/>
              </a:rPr>
              <a:t> бригады, с ранним началом реабилитационных мероприятий определяет исход и сокращает сроки госпитализации</a:t>
            </a:r>
            <a:endParaRPr/>
          </a:p>
          <a:p>
            <a:pPr>
              <a:defRPr/>
            </a:pPr>
            <a:endParaRPr lang="ru-RU" sz="4400"/>
          </a:p>
        </p:txBody>
      </p:sp>
      <p:sp>
        <p:nvSpPr>
          <p:cNvPr id="6" name="Прямоугольник 3" hidden="0"/>
          <p:cNvSpPr/>
          <p:nvPr isPhoto="0" userDrawn="0"/>
        </p:nvSpPr>
        <p:spPr bwMode="auto">
          <a:xfrm>
            <a:off x="0" y="6393257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200"/>
              <a:t>УРОВЕНЬ ДОКАЗАТЕЛЬНОСТИ </a:t>
            </a:r>
            <a:r>
              <a:rPr lang="en-US" sz="1200"/>
              <a:t>I A</a:t>
            </a: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Церебральный инсульт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15 000 000 человек ежегодно переносят инсульт</a:t>
            </a:r>
            <a:endParaRPr/>
          </a:p>
          <a:p>
            <a:pPr>
              <a:defRPr/>
            </a:pPr>
            <a:r>
              <a:rPr lang="ru-RU"/>
              <a:t>В России регистрируются  </a:t>
            </a:r>
            <a:r>
              <a:rPr lang="en-US"/>
              <a:t>&gt; </a:t>
            </a:r>
            <a:r>
              <a:rPr lang="ru-RU"/>
              <a:t>450 000 инсультов ежегодно</a:t>
            </a:r>
            <a:endParaRPr/>
          </a:p>
          <a:p>
            <a:pPr>
              <a:defRPr/>
            </a:pPr>
            <a:r>
              <a:rPr lang="ru-RU"/>
              <a:t>70 </a:t>
            </a:r>
            <a:r>
              <a:rPr lang="en-US"/>
              <a:t>% </a:t>
            </a:r>
            <a:r>
              <a:rPr lang="ru-RU"/>
              <a:t>выживших становятся инвалидами</a:t>
            </a:r>
            <a:endParaRPr/>
          </a:p>
          <a:p>
            <a:pPr>
              <a:defRPr/>
            </a:pPr>
            <a:r>
              <a:rPr lang="ru-RU"/>
              <a:t>Новый случай каждые 30 секунд</a:t>
            </a:r>
            <a:endParaRPr/>
          </a:p>
          <a:p>
            <a:pPr marL="0" indent="0">
              <a:buNone/>
              <a:defRPr/>
            </a:pP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 </a:t>
            </a:r>
            <a:r>
              <a:rPr lang="ru-RU"/>
              <a:t>Профилактика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467544" y="1981200"/>
            <a:ext cx="4104456" cy="4114800"/>
          </a:xfrm>
        </p:spPr>
        <p:txBody>
          <a:bodyPr/>
          <a:lstStyle/>
          <a:p>
            <a:pPr>
              <a:defRPr/>
            </a:pPr>
            <a:r>
              <a:rPr lang="ru-RU"/>
              <a:t>prophylaktikós</a:t>
            </a:r>
            <a:r>
              <a:rPr lang="ru-RU"/>
              <a:t>, предохранительный </a:t>
            </a:r>
            <a:endParaRPr/>
          </a:p>
          <a:p>
            <a:pPr>
              <a:defRPr/>
            </a:pPr>
            <a:r>
              <a:rPr lang="ru-RU"/>
              <a:t>комплекс мероприятий, направленных на предупреждение возникновения заболеваний</a:t>
            </a:r>
            <a:endParaRPr lang="ru-RU"/>
          </a:p>
        </p:txBody>
      </p:sp>
      <p:pic>
        <p:nvPicPr>
          <p:cNvPr id="6" name="Содержимое 4" descr="Профилактика.png" hidden="0"/>
          <p:cNvPicPr>
            <a:picLocks noChangeAspect="1" noGrp="1"/>
          </p:cNvPicPr>
          <p:nvPr isPhoto="0" userDrawn="0">
            <p:ph sz="half" idx="2" hasCustomPrompt="0"/>
          </p:nvPr>
        </p:nvPicPr>
        <p:blipFill>
          <a:blip r:embed="rId2"/>
          <a:srcRect l="15278" t="0" r="15278" b="0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Бросьте курить уже сегодня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255712" y="2060848"/>
            <a:ext cx="4244280" cy="4114800"/>
          </a:xfrm>
        </p:spPr>
        <p:txBody>
          <a:bodyPr/>
          <a:lstStyle/>
          <a:p>
            <a:pPr>
              <a:defRPr/>
            </a:pPr>
            <a:r>
              <a:rPr lang="ru-RU" sz="2800"/>
              <a:t>Курение удваивает риск инсульта</a:t>
            </a:r>
            <a:endParaRPr/>
          </a:p>
          <a:p>
            <a:pPr>
              <a:defRPr/>
            </a:pPr>
            <a:r>
              <a:rPr lang="ru-RU" sz="2800" b="0">
                <a:cs typeface="Cochin"/>
              </a:rPr>
              <a:t>Как только Вы прекратите курить, сразу же начнет снижаться риск инсульта, и уже через 5 лет он будет таким же, как у некурящих </a:t>
            </a:r>
            <a:endParaRPr/>
          </a:p>
          <a:p>
            <a:pPr>
              <a:defRPr/>
            </a:pPr>
            <a:endParaRPr lang="ru-RU" sz="2800"/>
          </a:p>
        </p:txBody>
      </p:sp>
      <p:pic>
        <p:nvPicPr>
          <p:cNvPr id="6" name="Объект 4" hidden="0"/>
          <p:cNvPicPr>
            <a:picLocks noChangeAspect="1" noGrp="1"/>
          </p:cNvPicPr>
          <p:nvPr isPhoto="0" userDrawn="0">
            <p:ph sz="half" idx="2" hasCustomPrompt="0"/>
          </p:nvPr>
        </p:nvPicPr>
        <p:blipFill>
          <a:blip r:embed="rId2"/>
          <a:stretch/>
        </p:blipFill>
        <p:spPr bwMode="auto">
          <a:xfrm>
            <a:off x="4641573" y="2492896"/>
            <a:ext cx="4323040" cy="3278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Занимайтесь физическими упражнениями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255712" y="2060848"/>
            <a:ext cx="4244280" cy="4114800"/>
          </a:xfrm>
        </p:spPr>
        <p:txBody>
          <a:bodyPr/>
          <a:lstStyle/>
          <a:p>
            <a:pPr>
              <a:defRPr/>
            </a:pPr>
            <a:r>
              <a:rPr lang="ru-RU" sz="2000">
                <a:latin typeface="Times New Roman"/>
                <a:cs typeface="Times New Roman"/>
              </a:rPr>
              <a:t>Прогулка в быстром темпе в течение </a:t>
            </a:r>
            <a:r>
              <a:rPr lang="ru-RU" sz="2000">
                <a:latin typeface="Times New Roman"/>
                <a:cs typeface="Times New Roman"/>
              </a:rPr>
              <a:t>30-40 </a:t>
            </a:r>
            <a:r>
              <a:rPr lang="ru-RU" sz="2000">
                <a:latin typeface="Times New Roman"/>
                <a:cs typeface="Times New Roman"/>
              </a:rPr>
              <a:t>минут </a:t>
            </a:r>
            <a:r>
              <a:rPr lang="ru-RU" sz="2000">
                <a:latin typeface="Times New Roman"/>
                <a:cs typeface="Times New Roman"/>
              </a:rPr>
              <a:t>4-5 раз </a:t>
            </a:r>
            <a:r>
              <a:rPr lang="ru-RU" sz="2000">
                <a:latin typeface="Times New Roman"/>
                <a:cs typeface="Times New Roman"/>
              </a:rPr>
              <a:t>в неделю (если </a:t>
            </a:r>
            <a:r>
              <a:rPr lang="ru-RU" sz="2000">
                <a:latin typeface="Times New Roman"/>
                <a:cs typeface="Times New Roman"/>
              </a:rPr>
              <a:t>нет противопоказаний) улучшит </a:t>
            </a:r>
            <a:r>
              <a:rPr lang="ru-RU" sz="2000">
                <a:latin typeface="Times New Roman"/>
                <a:cs typeface="Times New Roman"/>
              </a:rPr>
              <a:t>состояние здоровья и снизит риск инсульта</a:t>
            </a:r>
            <a:endParaRPr/>
          </a:p>
          <a:p>
            <a:pPr>
              <a:defRPr/>
            </a:pPr>
            <a:endParaRPr lang="ru-RU" sz="2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>
                <a:latin typeface="Times New Roman"/>
                <a:cs typeface="Times New Roman"/>
              </a:rPr>
              <a:t>Если Вам не нравятся прогулки, выберите другие виды физической активности: велосипед, плавание, танцы и прочее </a:t>
            </a:r>
            <a:endParaRPr/>
          </a:p>
          <a:p>
            <a:pPr>
              <a:defRPr/>
            </a:pPr>
            <a:endParaRPr lang="ru-RU" sz="2000">
              <a:latin typeface="Times New Roman"/>
              <a:cs typeface="Times New Roman"/>
            </a:endParaRPr>
          </a:p>
        </p:txBody>
      </p:sp>
      <p:pic>
        <p:nvPicPr>
          <p:cNvPr id="6" name="Объект 4" hidden="0"/>
          <p:cNvPicPr>
            <a:picLocks noChangeAspect="1" noGrp="1"/>
          </p:cNvPicPr>
          <p:nvPr isPhoto="0" userDrawn="0">
            <p:ph sz="half" idx="2" hasCustomPrompt="0"/>
          </p:nvPr>
        </p:nvPicPr>
        <p:blipFill>
          <a:blip r:embed="rId2"/>
          <a:stretch/>
        </p:blipFill>
        <p:spPr bwMode="auto">
          <a:xfrm>
            <a:off x="4667425" y="2420888"/>
            <a:ext cx="4297188" cy="3164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Правильное питание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255712" y="2060848"/>
            <a:ext cx="4244280" cy="4114800"/>
          </a:xfrm>
        </p:spPr>
        <p:txBody>
          <a:bodyPr/>
          <a:lstStyle/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Уменьшая количество соли и жира в пище, Вы снижаете артериальное давление, а значит и риск развития инсульта</a:t>
            </a:r>
            <a:endParaRPr/>
          </a:p>
          <a:p>
            <a:pPr>
              <a:defRPr/>
            </a:pPr>
            <a:endParaRPr lang="ru-RU" sz="24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Стремитесь к сбалансированному питанию с преобладанием овощей, фруктов, круп </a:t>
            </a:r>
            <a:endParaRPr/>
          </a:p>
        </p:txBody>
      </p:sp>
      <p:pic>
        <p:nvPicPr>
          <p:cNvPr id="6" name="Объект 4" hidden="0"/>
          <p:cNvPicPr>
            <a:picLocks noChangeAspect="1" noGrp="1"/>
          </p:cNvPicPr>
          <p:nvPr isPhoto="0" userDrawn="0">
            <p:ph sz="half" idx="2" hasCustomPrompt="0"/>
          </p:nvPr>
        </p:nvPicPr>
        <p:blipFill>
          <a:blip r:embed="rId2"/>
          <a:stretch/>
        </p:blipFill>
        <p:spPr bwMode="auto">
          <a:xfrm>
            <a:off x="4644008" y="2276872"/>
            <a:ext cx="4388296" cy="3676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Употребление алкоголя</a:t>
            </a:r>
            <a:endParaRPr lang="ru-RU"/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0" y="6381576"/>
            <a:ext cx="9144000" cy="4317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Times New Roman"/>
                <a:ea typeface="Arial"/>
                <a:cs typeface="Arial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Times New Roman"/>
                <a:ea typeface="Arial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Times New Roman"/>
                <a:ea typeface="Arial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Times New Roman"/>
                <a:ea typeface="Arial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Times New Roman"/>
                <a:ea typeface="Arial"/>
              </a:defRPr>
            </a:lvl5pPr>
            <a:lvl6pPr marL="251460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2"/>
                </a:solidFill>
                <a:latin typeface="Times New Roman"/>
                <a:ea typeface="Arial"/>
              </a:defRPr>
            </a:lvl6pPr>
            <a:lvl7pPr marL="297180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2"/>
                </a:solidFill>
                <a:latin typeface="Times New Roman"/>
                <a:ea typeface="Arial"/>
              </a:defRPr>
            </a:lvl7pPr>
            <a:lvl8pPr marL="342900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2"/>
                </a:solidFill>
                <a:latin typeface="Times New Roman"/>
                <a:ea typeface="Arial"/>
              </a:defRPr>
            </a:lvl8pPr>
            <a:lvl9pPr marL="388620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2"/>
                </a:solidFill>
                <a:latin typeface="Times New Roman"/>
                <a:ea typeface="Arial"/>
              </a:defRPr>
            </a:lvl9pPr>
          </a:lstStyle>
          <a:p>
            <a:pPr>
              <a:defRPr/>
            </a:pPr>
            <a:r>
              <a:rPr lang="ru-RU">
                <a:solidFill>
                  <a:srgbClr val="FF0000"/>
                </a:solidFill>
                <a:latin typeface="Times New Roman"/>
                <a:cs typeface="Times New Roman"/>
              </a:rPr>
              <a:t>Много вина пить – долго не жить!!!</a:t>
            </a:r>
            <a:endParaRPr/>
          </a:p>
        </p:txBody>
      </p:sp>
      <p:pic>
        <p:nvPicPr>
          <p:cNvPr id="6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457722" y="1752599"/>
            <a:ext cx="6228556" cy="4208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Следите за артериальным давлением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-36512" y="2276872"/>
            <a:ext cx="4244280" cy="4114800"/>
          </a:xfrm>
        </p:spPr>
        <p:txBody>
          <a:bodyPr/>
          <a:lstStyle/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Высокое артериальное давление – ведущая причина инсульта</a:t>
            </a:r>
            <a:endParaRPr/>
          </a:p>
          <a:p>
            <a:pPr>
              <a:defRPr/>
            </a:pPr>
            <a:endParaRPr lang="ru-RU" sz="24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Давление выше 140/90 – повод обратиться к врачу и начать вести свой дневник артериального давления </a:t>
            </a:r>
            <a:endParaRPr/>
          </a:p>
        </p:txBody>
      </p:sp>
      <p:pic>
        <p:nvPicPr>
          <p:cNvPr id="6" name="Объект 4" hidden="0"/>
          <p:cNvPicPr>
            <a:picLocks noChangeAspect="1" noGrp="1"/>
          </p:cNvPicPr>
          <p:nvPr isPhoto="0" userDrawn="0">
            <p:ph sz="half" idx="2" hasCustomPrompt="0"/>
          </p:nvPr>
        </p:nvPicPr>
        <p:blipFill>
          <a:blip r:embed="rId2"/>
          <a:stretch/>
        </p:blipFill>
        <p:spPr bwMode="auto">
          <a:xfrm>
            <a:off x="4635658" y="2414672"/>
            <a:ext cx="4328955" cy="2889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Проверьте уровень холестерина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323528" y="5157192"/>
            <a:ext cx="8568952" cy="1872208"/>
          </a:xfrm>
        </p:spPr>
        <p:txBody>
          <a:bodyPr/>
          <a:lstStyle/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Сделайте анализ крови – узнайте уровень содержания холестерина.  Если он  повышен, обязательно обратитесь к врачу, который подберет вам диету и физические упражнения или специальную лекарственную терапию </a:t>
            </a:r>
            <a:endParaRPr/>
          </a:p>
        </p:txBody>
      </p:sp>
      <p:pic>
        <p:nvPicPr>
          <p:cNvPr id="6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745940" y="1934731"/>
            <a:ext cx="5724128" cy="304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Мифы об инсульте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800" i="1"/>
              <a:t>«Инсульт нельзя предотвратить из-за генетической предрасположенности» </a:t>
            </a:r>
            <a:endParaRPr/>
          </a:p>
          <a:p>
            <a:pPr>
              <a:defRPr/>
            </a:pPr>
            <a:r>
              <a:rPr lang="ru-RU" sz="2800" i="1"/>
              <a:t>«После инсульта человек навсегда остается инвалидом» </a:t>
            </a:r>
            <a:endParaRPr/>
          </a:p>
          <a:p>
            <a:pPr>
              <a:defRPr/>
            </a:pPr>
            <a:r>
              <a:rPr lang="ru-RU" sz="2800" i="1"/>
              <a:t>«Повторный инсульт пережить невозможно» </a:t>
            </a:r>
            <a:endParaRPr/>
          </a:p>
          <a:p>
            <a:pPr>
              <a:defRPr/>
            </a:pPr>
            <a:r>
              <a:rPr lang="ru-RU" sz="2800" i="1"/>
              <a:t>«Если стало плохо, лучше полежать, скорая — это на крайний случай» </a:t>
            </a:r>
            <a:endParaRPr/>
          </a:p>
          <a:p>
            <a:pPr>
              <a:defRPr/>
            </a:pPr>
            <a:r>
              <a:rPr lang="ru-RU" sz="2800" i="1"/>
              <a:t>«Неважно, в какую больницу ложиться»</a:t>
            </a:r>
            <a:endParaRPr/>
          </a:p>
          <a:p>
            <a:pPr>
              <a:defRPr/>
            </a:pPr>
            <a:endParaRPr lang="ru-RU" sz="2800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475" hidden="0"/>
          <p:cNvSpPr>
            <a:spLocks noChangeArrowheads="1"/>
          </p:cNvSpPr>
          <p:nvPr isPhoto="0" userDrawn="0"/>
        </p:nvSpPr>
        <p:spPr bwMode="auto">
          <a:xfrm>
            <a:off x="571500" y="1089025"/>
            <a:ext cx="8072438" cy="45037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4000" b="0"/>
              <a:t>По уставу ВОЗ, </a:t>
            </a:r>
            <a:endParaRPr lang="ru-RU" sz="4000" b="0"/>
          </a:p>
          <a:p>
            <a:pPr>
              <a:defRPr/>
            </a:pPr>
            <a:r>
              <a:rPr lang="ru-RU" sz="4000" b="0"/>
              <a:t>здоровье </a:t>
            </a:r>
            <a:r>
              <a:rPr lang="ru-RU" sz="4000" b="0"/>
              <a:t>является </a:t>
            </a:r>
            <a:endParaRPr/>
          </a:p>
          <a:p>
            <a:pPr>
              <a:defRPr/>
            </a:pPr>
            <a:r>
              <a:rPr lang="ru-RU" sz="4000" b="0"/>
              <a:t>состоянием полного физического</a:t>
            </a:r>
            <a:endParaRPr/>
          </a:p>
          <a:p>
            <a:pPr>
              <a:defRPr/>
            </a:pPr>
            <a:r>
              <a:rPr lang="ru-RU" sz="4000" b="0"/>
              <a:t> душевного и социального благополучия, </a:t>
            </a:r>
            <a:endParaRPr lang="ru-RU" sz="4000" b="0"/>
          </a:p>
          <a:p>
            <a:pPr>
              <a:defRPr/>
            </a:pPr>
            <a:r>
              <a:rPr lang="ru-RU" sz="4000" b="0"/>
              <a:t>а </a:t>
            </a:r>
            <a:r>
              <a:rPr lang="ru-RU" sz="4000" b="0"/>
              <a:t>не только </a:t>
            </a:r>
            <a:r>
              <a:rPr lang="ru-RU" sz="4000" b="0"/>
              <a:t>отсутствием  </a:t>
            </a:r>
            <a:endParaRPr/>
          </a:p>
          <a:p>
            <a:pPr>
              <a:defRPr/>
            </a:pPr>
            <a:r>
              <a:rPr lang="ru-RU" sz="4000" b="0"/>
              <a:t>болезней </a:t>
            </a:r>
            <a:r>
              <a:rPr lang="ru-RU" sz="4000" b="0"/>
              <a:t>и физических дефектов.</a:t>
            </a:r>
            <a:endParaRPr/>
          </a:p>
        </p:txBody>
      </p:sp>
      <p:sp>
        <p:nvSpPr>
          <p:cNvPr id="5" name="Shape 476" hidden="0"/>
          <p:cNvSpPr>
            <a:spLocks noChangeArrowheads="1"/>
          </p:cNvSpPr>
          <p:nvPr isPhoto="0" userDrawn="0"/>
        </p:nvSpPr>
        <p:spPr bwMode="auto">
          <a:xfrm>
            <a:off x="0" y="5805264"/>
            <a:ext cx="9144000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FF0000"/>
                </a:solidFill>
              </a:rPr>
              <a:t>Ваше ЗДОРОВЬЕ, в Ваших руках!!!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190500"/>
            <a:ext cx="9144000" cy="6461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Головной мозг</a:t>
            </a:r>
            <a:endParaRPr lang="ru-RU"/>
          </a:p>
        </p:txBody>
      </p:sp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143000" y="1981200"/>
            <a:ext cx="6858000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5" hidden="0"/>
          <p:cNvSpPr>
            <a:spLocks noChangeArrowheads="1"/>
          </p:cNvSpPr>
          <p:nvPr isPhoto="0" userDrawn="0"/>
        </p:nvSpPr>
        <p:spPr bwMode="auto">
          <a:xfrm>
            <a:off x="422275" y="1221938"/>
            <a:ext cx="8569325" cy="258532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ru-RU" sz="600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6600" b="0">
                <a:solidFill>
                  <a:srgbClr val="000000"/>
                </a:solidFill>
                <a:latin typeface="Cochin"/>
                <a:cs typeface="Cochin"/>
              </a:rPr>
              <a:t>СТОП-ИНСУЛЬТ</a:t>
            </a:r>
            <a:endParaRPr lang="ru-RU" sz="6600" b="0">
              <a:solidFill>
                <a:srgbClr val="000000"/>
              </a:solidFill>
              <a:latin typeface="Cochin"/>
              <a:cs typeface="Cochin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ru-RU" sz="360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5" name="Изображение 2" descr="горячая линия .jp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3384263"/>
            <a:ext cx="9148936" cy="3473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 чем можно сравнить мозг?</a:t>
            </a:r>
            <a:endParaRPr lang="ru-RU"/>
          </a:p>
        </p:txBody>
      </p:sp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4427984" y="1844824"/>
            <a:ext cx="4118127" cy="4114800"/>
          </a:xfrm>
          <a:prstGeom prst="rect">
            <a:avLst/>
          </a:prstGeom>
        </p:spPr>
      </p:pic>
      <p:sp>
        <p:nvSpPr>
          <p:cNvPr id="6" name="Rectangle 1" hidden="0"/>
          <p:cNvSpPr>
            <a:spLocks noChangeArrowheads="1"/>
          </p:cNvSpPr>
          <p:nvPr isPhoto="0" userDrawn="0"/>
        </p:nvSpPr>
        <p:spPr bwMode="auto">
          <a:xfrm>
            <a:off x="2915816" y="1772816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 </a:t>
            </a:r>
            <a:r>
              <a:rPr lang="ru-RU" sz="270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18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ru-RU" sz="613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</a:b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9600" b="1" i="0" u="none" strike="noStrike" cap="none">
                <a:ln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+</a:t>
            </a:r>
            <a:endParaRPr lang="ru-RU" sz="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lang="ru-RU" sz="18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</a:b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7504" y="2132856"/>
            <a:ext cx="2939804" cy="3224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Мозг нуждается в питании!</a:t>
            </a:r>
            <a:endParaRPr lang="ru-RU"/>
          </a:p>
        </p:txBody>
      </p:sp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2294435" y="1981200"/>
            <a:ext cx="4555129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Питание мозгу доставляется по трубам </a:t>
            </a:r>
            <a:r>
              <a:rPr lang="mr-IN"/>
              <a:t>–</a:t>
            </a:r>
            <a:r>
              <a:rPr lang="ru-RU"/>
              <a:t> сосудам!</a:t>
            </a:r>
            <a:endParaRPr lang="ru-RU"/>
          </a:p>
        </p:txBody>
      </p:sp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316031" y="2204864"/>
            <a:ext cx="4276857" cy="2736304"/>
          </a:xfrm>
          <a:prstGeom prst="rect">
            <a:avLst/>
          </a:prstGeom>
        </p:spPr>
      </p:pic>
      <p:pic>
        <p:nvPicPr>
          <p:cNvPr id="6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592887" y="2204864"/>
            <a:ext cx="4227585" cy="2736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Нарушение доставки питания по сосудам в мозг</a:t>
            </a:r>
            <a:endParaRPr lang="ru-RU"/>
          </a:p>
        </p:txBody>
      </p:sp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2955146" y="2060848"/>
            <a:ext cx="6009467" cy="4114800"/>
          </a:xfrm>
          <a:prstGeom prst="rect">
            <a:avLst/>
          </a:prstGeom>
        </p:spPr>
      </p:pic>
      <p:pic>
        <p:nvPicPr>
          <p:cNvPr id="6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11560" y="2403748"/>
            <a:ext cx="2248525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Инсульт </a:t>
            </a:r>
            <a:r>
              <a:rPr lang="mr-IN"/>
              <a:t>–</a:t>
            </a:r>
            <a:r>
              <a:rPr lang="ru-RU"/>
              <a:t> УДАР!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algn="just">
              <a:defRPr/>
            </a:pPr>
            <a:r>
              <a:rPr lang="ru-RU"/>
              <a:t>Инсульт - клинический синдром, представленный очаговыми и/или общемозговыми нарушениями, развивающийся внезапно вследствие острого нарушения мозгового кровообращения, сохраняющийся не менее 24 часов или заканчивающийся смертью больного в эти или более ранние </a:t>
            </a:r>
            <a:r>
              <a:rPr lang="ru-RU"/>
              <a:t>сроки</a:t>
            </a:r>
            <a:endParaRPr lang="ru-RU"/>
          </a:p>
        </p:txBody>
      </p:sp>
      <p:sp>
        <p:nvSpPr>
          <p:cNvPr id="6" name="Прямоугольник 3" hidden="0"/>
          <p:cNvSpPr/>
          <p:nvPr isPhoto="0" userDrawn="0"/>
        </p:nvSpPr>
        <p:spPr bwMode="auto">
          <a:xfrm>
            <a:off x="0" y="6393257"/>
            <a:ext cx="9144000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200"/>
              <a:t>Н.В. Верещагин, М.А. </a:t>
            </a:r>
            <a:r>
              <a:rPr lang="ru-RU" sz="1200"/>
              <a:t>Пирадов</a:t>
            </a:r>
            <a:r>
              <a:rPr lang="ru-RU" sz="1200"/>
              <a:t>, З.А. </a:t>
            </a:r>
            <a:r>
              <a:rPr lang="ru-RU" sz="1200"/>
              <a:t>Суслина</a:t>
            </a:r>
            <a:r>
              <a:rPr lang="ru-RU" sz="1200"/>
              <a:t>, 2001.</a:t>
            </a:r>
            <a:endParaRPr/>
          </a:p>
          <a:p>
            <a:pPr algn="r">
              <a:defRPr/>
            </a:pPr>
            <a:r>
              <a:rPr lang="ru-RU" sz="1200"/>
              <a:t>" Принципы диагностики и лечения больных в остром периоде инсульта" //</a:t>
            </a:r>
            <a:r>
              <a:rPr lang="ru-RU" sz="1200"/>
              <a:t>Consilium</a:t>
            </a:r>
            <a:r>
              <a:rPr lang="ru-RU" sz="1200"/>
              <a:t> </a:t>
            </a:r>
            <a:r>
              <a:rPr lang="ru-RU" sz="1200"/>
              <a:t>Medicum</a:t>
            </a:r>
            <a:r>
              <a:rPr lang="ru-RU" sz="1200"/>
              <a:t>, 2001, т. 3, № 5, с. 221-225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звание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Основные типы инсульта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/>
              <a:t>Ишемический</a:t>
            </a:r>
            <a:endParaRPr lang="ru-RU"/>
          </a:p>
        </p:txBody>
      </p:sp>
      <p:pic>
        <p:nvPicPr>
          <p:cNvPr id="6" name="Содержимое 6" hidden="0"/>
          <p:cNvPicPr>
            <a:picLocks noChangeAspect="1" noGrp="1"/>
          </p:cNvPicPr>
          <p:nvPr isPhoto="0" userDrawn="0">
            <p:ph sz="half" idx="2" hasCustomPrompt="0"/>
          </p:nvPr>
        </p:nvPicPr>
        <p:blipFill>
          <a:blip r:embed="rId2"/>
          <a:srcRect l="-2794" t="0" r="-2793" b="0"/>
          <a:stretch/>
        </p:blipFill>
        <p:spPr bwMode="auto">
          <a:prstGeom prst="rect">
            <a:avLst/>
          </a:prstGeom>
        </p:spPr>
      </p:pic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/>
              <a:t>Геморрагический</a:t>
            </a:r>
            <a:endParaRPr lang="ru-RU"/>
          </a:p>
        </p:txBody>
      </p:sp>
      <p:pic>
        <p:nvPicPr>
          <p:cNvPr id="8" name="Содержимое 7" hidden="0"/>
          <p:cNvPicPr>
            <a:picLocks noChangeAspect="1" noGrp="1"/>
          </p:cNvPicPr>
          <p:nvPr isPhoto="0" userDrawn="0">
            <p:ph sz="quarter" idx="4" hasCustomPrompt="0"/>
          </p:nvPr>
        </p:nvPicPr>
        <p:blipFill>
          <a:blip r:embed="rId3"/>
          <a:srcRect l="-333" t="0" r="-332" b="0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xfrm>
          <a:off x="0" y="0"/>
          <a:ext cx="1" cy="1"/>
        </a:xfrm>
        <a:prstGeom prst="rect">
          <a:avLst/>
        </a:pr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/>
      <a:lstStyle/>
    </a:spDef>
    <a:lnDef>
      <a:spPr bwMode="auto">
        <a:xfrm>
          <a:off x="0" y="0"/>
          <a:ext cx="1" cy="1"/>
        </a:xfrm>
        <a:prstGeom prst="rect">
          <a:avLst/>
        </a:pr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/>
      <a:lstStyle/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ONLYOFFICE/6.2.0.123</Application>
  <DocSecurity>0</DocSecurity>
  <PresentationFormat>Экран (4:3)</PresentationFormat>
  <Paragraphs>0</Paragraphs>
  <Slides>30</Slides>
  <Notes>30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/>
  <Company>gkb-20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subject/>
  <dc:creator>2_neurology_Sosud_C_1</dc:creator>
  <cp:keywords/>
  <dc:description/>
  <dc:identifier/>
  <dc:language/>
  <cp:lastModifiedBy>Аноним</cp:lastModifiedBy>
  <cp:revision>1130</cp:revision>
  <dcterms:created xsi:type="dcterms:W3CDTF">2002-03-27T09:25:42Z</dcterms:created>
  <dcterms:modified xsi:type="dcterms:W3CDTF">2021-07-09T20:17:36Z</dcterms:modified>
  <cp:category/>
  <cp:contentStatus/>
  <cp:version/>
</cp:coreProperties>
</file>